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442" r:id="rId2"/>
    <p:sldId id="403" r:id="rId3"/>
    <p:sldId id="473" r:id="rId4"/>
    <p:sldId id="474" r:id="rId5"/>
    <p:sldId id="475" r:id="rId6"/>
    <p:sldId id="257" r:id="rId7"/>
    <p:sldId id="440" r:id="rId8"/>
    <p:sldId id="258" r:id="rId9"/>
    <p:sldId id="259" r:id="rId10"/>
    <p:sldId id="497" r:id="rId11"/>
    <p:sldId id="261" r:id="rId12"/>
    <p:sldId id="262" r:id="rId13"/>
    <p:sldId id="263" r:id="rId14"/>
    <p:sldId id="264" r:id="rId15"/>
    <p:sldId id="265" r:id="rId16"/>
    <p:sldId id="476" r:id="rId17"/>
    <p:sldId id="278" r:id="rId18"/>
    <p:sldId id="477" r:id="rId19"/>
    <p:sldId id="485" r:id="rId20"/>
    <p:sldId id="486" r:id="rId21"/>
    <p:sldId id="484" r:id="rId22"/>
    <p:sldId id="496" r:id="rId23"/>
    <p:sldId id="482" r:id="rId24"/>
    <p:sldId id="488" r:id="rId25"/>
    <p:sldId id="487" r:id="rId26"/>
    <p:sldId id="489" r:id="rId27"/>
    <p:sldId id="490" r:id="rId28"/>
    <p:sldId id="480" r:id="rId29"/>
    <p:sldId id="495" r:id="rId30"/>
    <p:sldId id="491" r:id="rId31"/>
    <p:sldId id="493" r:id="rId32"/>
    <p:sldId id="492" r:id="rId33"/>
    <p:sldId id="494" r:id="rId34"/>
    <p:sldId id="270" r:id="rId35"/>
  </p:sldIdLst>
  <p:sldSz cx="12192000" cy="6858000"/>
  <p:notesSz cx="6858000" cy="9144000"/>
  <p:embeddedFontLst>
    <p:embeddedFont>
      <p:font typeface="a고딕16" panose="020B0600000101010101" charset="0"/>
      <p:regular r:id="rId37"/>
      <p:bold r:id="rId38"/>
      <p:italic r:id="rId39"/>
      <p:boldItalic r:id="rId40"/>
    </p:embeddedFont>
    <p:embeddedFont>
      <p:font typeface="S-Core Dream 4 Regular" panose="020B0503030302020204" pitchFamily="34" charset="-127"/>
      <p:regular r:id="rId41"/>
    </p:embeddedFont>
    <p:embeddedFont>
      <p:font typeface="S-Core Dream 5 Medium" panose="020B0503030302020204" pitchFamily="34" charset="-127"/>
      <p:regular r:id="rId42"/>
    </p:embeddedFont>
    <p:embeddedFont>
      <p:font typeface="나눔스퀘어_ac Bold" panose="020B0600000101010101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맑은 고딕" panose="020B0503020000020004" pitchFamily="50" charset="-127"/>
      <p:regular r:id="rId47"/>
      <p:bold r:id="rId48"/>
    </p:embeddedFont>
    <p:embeddedFont>
      <p:font typeface="에스코어 드림 5 Medium" panose="020B0503030302020204" pitchFamily="34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5BA435B-F4CB-4F49-B52B-25FECA844867}">
          <p14:sldIdLst>
            <p14:sldId id="442"/>
          </p14:sldIdLst>
        </p14:section>
        <p14:section name="마무리" id="{596155F9-4B7C-4993-A96E-44435E4B172F}">
          <p14:sldIdLst>
            <p14:sldId id="403"/>
            <p14:sldId id="473"/>
            <p14:sldId id="474"/>
            <p14:sldId id="475"/>
            <p14:sldId id="257"/>
            <p14:sldId id="440"/>
            <p14:sldId id="258"/>
            <p14:sldId id="259"/>
            <p14:sldId id="497"/>
            <p14:sldId id="261"/>
            <p14:sldId id="262"/>
            <p14:sldId id="263"/>
            <p14:sldId id="264"/>
            <p14:sldId id="265"/>
            <p14:sldId id="476"/>
            <p14:sldId id="278"/>
            <p14:sldId id="477"/>
            <p14:sldId id="485"/>
            <p14:sldId id="486"/>
            <p14:sldId id="484"/>
            <p14:sldId id="496"/>
            <p14:sldId id="482"/>
            <p14:sldId id="488"/>
            <p14:sldId id="487"/>
            <p14:sldId id="489"/>
            <p14:sldId id="490"/>
            <p14:sldId id="480"/>
            <p14:sldId id="495"/>
            <p14:sldId id="491"/>
            <p14:sldId id="493"/>
            <p14:sldId id="492"/>
            <p14:sldId id="494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 도연" initials="한도" lastIdx="1" clrIdx="0">
    <p:extLst>
      <p:ext uri="{19B8F6BF-5375-455C-9EA6-DF929625EA0E}">
        <p15:presenceInfo xmlns:p15="http://schemas.microsoft.com/office/powerpoint/2012/main" userId="한 도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FAADC"/>
    <a:srgbClr val="FFE386"/>
    <a:srgbClr val="FFBA04"/>
    <a:srgbClr val="FE4C3F"/>
    <a:srgbClr val="A9D18E"/>
    <a:srgbClr val="FFC305"/>
    <a:srgbClr val="13CB37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059" autoAdjust="0"/>
    <p:restoredTop sz="88815" autoAdjust="0"/>
  </p:normalViewPr>
  <p:slideViewPr>
    <p:cSldViewPr snapToGrid="0" showGuides="1">
      <p:cViewPr varScale="1">
        <p:scale>
          <a:sx n="74" d="100"/>
          <a:sy n="74" d="100"/>
        </p:scale>
        <p:origin x="58" y="295"/>
      </p:cViewPr>
      <p:guideLst>
        <p:guide orient="horz" pos="383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00441-602F-4273-8868-5DC309487875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33ECE-AE03-4616-A696-D0E152DC6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3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지난 시간에 배웠던 조건문에 대해 복습해 보아요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조건문은 어떨 때 사용했나요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가 의미하는 바가 무엇인가요</a:t>
            </a:r>
            <a:r>
              <a:rPr lang="en-US" altLang="ko-KR" dirty="0">
                <a:latin typeface="Arial"/>
                <a:ea typeface="Arial"/>
                <a:cs typeface="Arial"/>
                <a:sym typeface="Arial"/>
              </a:rPr>
              <a:t>?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함수에는 매개변수가 있는 함수</a:t>
            </a:r>
            <a:r>
              <a:rPr lang="en-US" altLang="ko-KR" dirty="0"/>
              <a:t>,</a:t>
            </a:r>
            <a:r>
              <a:rPr lang="ko-KR" altLang="en-US" dirty="0"/>
              <a:t> 매개변수가 없는 함수에 따라 나뉘기도 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출력값이</a:t>
            </a:r>
            <a:r>
              <a:rPr lang="ko-KR" altLang="en-US" dirty="0"/>
              <a:t> 있는 함수 없는 함수 등 함수의 구조는 어떻게 </a:t>
            </a:r>
            <a:r>
              <a:rPr lang="ko-KR" altLang="en-US" dirty="0" err="1"/>
              <a:t>만드느냐에</a:t>
            </a:r>
            <a:r>
              <a:rPr lang="ko-KR" altLang="en-US" dirty="0"/>
              <a:t> 따라 다양합니다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77" name="Google Shape;17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우리가 만든 함수를 사용하려면 어떻게 </a:t>
            </a:r>
            <a:r>
              <a:rPr lang="ko-KR" altLang="en-US" dirty="0" err="1"/>
              <a:t>해야할까요</a:t>
            </a:r>
            <a:r>
              <a:rPr lang="en-US" altLang="ko-KR" dirty="0"/>
              <a:t>?</a:t>
            </a:r>
            <a:r>
              <a:rPr lang="ko-KR" altLang="en-US" dirty="0"/>
              <a:t> 함수를 사용하는 것을 함수를 호출한다고 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97" name="Google Shape;19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상황에 따라 함수의 모양은 달라집니다 😄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8" name="Google Shape;21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함수는 여러 개의 값을 반환할 수도 있습니다 😄</a:t>
            </a:r>
            <a:endParaRPr lang="ko-KR" alt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9" name="Google Shape;23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2EE3A886-3698-FC78-363F-A90B041E8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:notes">
            <a:extLst>
              <a:ext uri="{FF2B5EF4-FFF2-40B4-BE49-F238E27FC236}">
                <a16:creationId xmlns:a16="http://schemas.microsoft.com/office/drawing/2014/main" id="{B2ACBE34-4B6D-0DEA-3559-937258F37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1:notes">
            <a:extLst>
              <a:ext uri="{FF2B5EF4-FFF2-40B4-BE49-F238E27FC236}">
                <a16:creationId xmlns:a16="http://schemas.microsoft.com/office/drawing/2014/main" id="{64761FD4-0306-9288-A80F-89147F3566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558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69656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8B4AD-9C6A-1735-57F1-73832ECF8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6004F0-9365-361A-7766-6EC028FF6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AE73BB-49B6-2128-1894-9E73B619F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ADCDC2-95D7-E316-2ACD-D3062579ED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7321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EB9E9-DE54-09E7-121A-F37B4625C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F4721-DB99-5FBF-1C65-57C58C97F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39540-6177-9351-806E-43C8E2AF9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7EF53C-8FAE-8A37-44DC-8D848541B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3697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FF5DB-CDCE-FDD0-C493-52543C214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5E07EA-BA91-5BFA-6E23-3B511381B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1C0DC6-AD58-2D41-8424-CCDB13810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F369F-C8D8-872E-C227-17B7622A0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7699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F4AB4-66D2-7390-B71C-72AE87890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AA8039-C1CE-CC7D-4936-57B580ECFB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89E0D1-3C98-6D45-9827-84CA8070C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BF1003-AC03-ADCB-0DA1-2A9D43E7F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4190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C223B3B7-2C14-B613-E075-2DD3C793A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:notes">
            <a:extLst>
              <a:ext uri="{FF2B5EF4-FFF2-40B4-BE49-F238E27FC236}">
                <a16:creationId xmlns:a16="http://schemas.microsoft.com/office/drawing/2014/main" id="{1ECD3824-B371-321E-13E9-2D06B4428A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지난 시간에 배운 반복문에 대해 복습해보아요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7:notes">
            <a:extLst>
              <a:ext uri="{FF2B5EF4-FFF2-40B4-BE49-F238E27FC236}">
                <a16:creationId xmlns:a16="http://schemas.microsoft.com/office/drawing/2014/main" id="{AAA7E04B-9A15-8288-4057-7B81E8E8FD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602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C98C3-19FF-F6E6-0145-CEAC6C0BA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8929E6-1CC1-66C1-AEE4-5CABAA57A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80583B-81D4-0364-EBEC-6686FACE8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50C046-80D3-1D8D-9BE7-84885CB28C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610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C63A3-05E7-A910-0018-14515F4F3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9D5B7F-7647-641E-B8CC-FF2572113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A323CA-BBDD-F2E2-F7EF-F4E77FB52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317F93-B37D-76B8-73DB-9E49F0CF77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6247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32CCE-6569-3A4F-7904-C5C6AEA08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69E0D15-67FD-7408-F26B-E4A9D7D97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0E8699-FD3A-FC14-9CFA-BF898C882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5CBE8-04A4-74F9-5A54-754812513C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89468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4B8C1-1ECC-CD2B-6F23-386A7A159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25BB7D-E039-432B-E84B-7ABBAAB03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E2EC25-CF4D-9BF1-A3FA-41FA8CDA2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5761FB-CB92-C704-26B6-A4A0CF84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58824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EBF04-F743-19B4-B822-25B665FF7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C516FB-8C28-F60E-53FF-B1E7D1A4A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C4AB10-234C-2621-0176-8FE594F9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377830-8802-BDC3-CCBA-2B4773448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6681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873D0-5E26-E6ED-0498-76F04E47E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F97F7D-5963-49B4-4C2B-7F9CB2211F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EB07CA-C1F6-B522-178B-3D286A979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9D176C-6671-0B01-2B62-FC45F2CF06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01073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BB59B-D7D7-D86E-A171-ED6DA53DA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247D5F-0A1C-07E3-C33C-0A1C42E36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A6FCBE-2638-4B07-49B4-CB30EC461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A80E63-2303-D070-E947-5B62AFC1C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6605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A6D14-5F65-C2F9-4D79-FF404ABB4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C7B90C-43A7-560E-99E3-6FA6685A2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1ABF2A-69B3-9A8E-61FC-AB365BD79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7FF80A-45DE-C83E-341B-6B33BD53A5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654552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60B56-6ED4-A12C-0C20-FE1E160DF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1575C7-266A-3E85-87B8-9315EB3D0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9C2978-2FF6-D51E-519D-DC7F249C7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FAF502-06F1-4C0E-9BE6-5AA85C196B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47623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C5E6-E222-7E1D-C304-B901A0CE7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904407-D894-AD4C-446D-E5C63C038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05BC79-1E50-8098-DA9C-13AA1E8E3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B34CCF-D39F-2099-85B2-9AD68B3619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967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7E24BB07-4136-5C71-D7C7-9D24BC8B0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:notes">
            <a:extLst>
              <a:ext uri="{FF2B5EF4-FFF2-40B4-BE49-F238E27FC236}">
                <a16:creationId xmlns:a16="http://schemas.microsoft.com/office/drawing/2014/main" id="{BEB194A8-C969-3C6A-8880-4094DD872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>
                <a:latin typeface="Arial"/>
                <a:ea typeface="Arial"/>
                <a:cs typeface="Arial"/>
                <a:sym typeface="Arial"/>
              </a:rPr>
              <a:t>지난 시간에 배운 반복문에 대해 복습해보아요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7:notes">
            <a:extLst>
              <a:ext uri="{FF2B5EF4-FFF2-40B4-BE49-F238E27FC236}">
                <a16:creationId xmlns:a16="http://schemas.microsoft.com/office/drawing/2014/main" id="{56B8A6F0-1526-B094-6BBC-65C14C8703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5921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CDD45-49EB-8ED4-280E-8AE43985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EE80E2-7B57-847C-1648-5FD313C31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19DD66-1625-0620-0B10-40E47BC3E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DA77CE-80A3-AA3C-83A0-56ADF0D3A9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725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F8A7B-A8F9-684B-3315-3D7B3CF81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89E5BD-1DEC-84D0-0A40-E434AAECC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82AE22-F670-6941-9D18-FA72E026E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시간에는 리스트와 </a:t>
            </a:r>
            <a:r>
              <a:rPr kumimoji="1" lang="ko-KR" altLang="en-US" dirty="0" err="1"/>
              <a:t>튜플에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알아볼게요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3FB8E5-1C10-8422-C42A-DB99107E2D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7942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이번시간에는 함수에 대해 </a:t>
            </a:r>
            <a:r>
              <a:rPr lang="ko-KR" altLang="en-US" dirty="0" err="1"/>
              <a:t>알아보고난</a:t>
            </a:r>
            <a:r>
              <a:rPr lang="ko-KR" altLang="en-US" dirty="0"/>
              <a:t> 후</a:t>
            </a:r>
            <a:r>
              <a:rPr lang="en-US" altLang="ko-KR" dirty="0"/>
              <a:t>,</a:t>
            </a:r>
            <a:r>
              <a:rPr lang="ko-KR" altLang="en-US" dirty="0"/>
              <a:t> 지금까지 배운 내용을 복습하는 시간을 </a:t>
            </a:r>
            <a:r>
              <a:rPr lang="ko-KR" altLang="en-US" dirty="0" err="1"/>
              <a:t>가질거예요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5" name="Google Shape;1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34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여러분이 아는 함수라는 의미는 무엇인가요</a:t>
            </a:r>
            <a:r>
              <a:rPr lang="en-US" altLang="ko-KR" dirty="0"/>
              <a:t>?</a:t>
            </a:r>
            <a:r>
              <a:rPr lang="ko-KR" altLang="en-US" dirty="0"/>
              <a:t> 수학에서 함수란 의미는 어떠한 숫자를 함수에 넣었을 때 함수의 특정 작업을 하고 결과를 도출하는 것이죠</a:t>
            </a:r>
            <a:r>
              <a:rPr lang="en-US" altLang="ko-KR" dirty="0"/>
              <a:t>,</a:t>
            </a:r>
            <a:r>
              <a:rPr lang="ko-KR" altLang="en-US" dirty="0"/>
              <a:t> 그와 비슷하게 코딩에서의 함수도 입력 값을 통해 특정 작업을 수행하고 결과물을 도출하는 것을 의미해요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15" name="Google Shape;11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함수는 반복적으로 사용하는 중요한 코드를 간편하게 사용하도록 돕고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lang="ko-KR" altLang="en-US" dirty="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우리가 코드로 작성한 프로그램의 흐름을 쉽게 파악하게 합니다</a:t>
            </a:r>
            <a:r>
              <a:rPr lang="en-US" altLang="ko-KR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2DC67304-FD82-75C8-8BBC-72E9BECFE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:notes">
            <a:extLst>
              <a:ext uri="{FF2B5EF4-FFF2-40B4-BE49-F238E27FC236}">
                <a16:creationId xmlns:a16="http://schemas.microsoft.com/office/drawing/2014/main" id="{840099A8-9A9C-BCDA-D5D4-9FA59AE15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5:notes">
            <a:extLst>
              <a:ext uri="{FF2B5EF4-FFF2-40B4-BE49-F238E27FC236}">
                <a16:creationId xmlns:a16="http://schemas.microsoft.com/office/drawing/2014/main" id="{09E21C45-1FCD-01BC-EBE9-3378BBF492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558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4F56-227B-4D2B-98AB-353E0B41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7DE037-0CAE-42E9-9F1F-26059F056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A0C55-341B-4D9F-A84A-C0006010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E5F11-457A-4099-BDAB-64DD6D3D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B8B0F-10F2-46FD-AA9A-20179801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9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3372-9246-4719-A8E0-D2F7C6C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503BC-3837-4AE9-B0F9-7CBB2B52A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A254C-6629-4ACA-A065-D97B1A38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B0633-6DBF-4DED-891C-24DC3D18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5D286-3175-4AE3-82B4-74EC4B34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1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F7F55D-8DD8-41F9-8590-F815209A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34E23-4B44-418B-97E4-1AF7ECABE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17972-E2F4-47C4-A320-1A09A9B1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4E879-25B8-428A-95F0-F3D5B671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AE29-3E68-4B26-9D26-E01212C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25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E2395-F2D6-494A-8F1D-D6DDDFB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7C3EC-C9A1-43DE-AA20-B0ACDDB0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4B718-2EF0-4685-B855-5DCDCC6D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72B86-8E44-4121-8AF0-85F8361B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74F3B-95DF-4156-9FCA-1D1C8EEF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5BBD-2124-4ED1-8A37-FB328B6E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A69D6-D112-427F-AE62-EB091A6E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5D0D5-4C64-4E36-B3CF-CD9481B3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407E6-E7DD-41F9-BC03-137B4386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C620B-F55C-49F3-9EFF-CDBC8E0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1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D824A-8DE0-42F2-B42D-ACB965E31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7E10A-838F-4F35-9DAD-5B163252E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A385D-7F4B-44D4-B9A6-BE35D6135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7E0F4-EDB7-46F4-99E8-F46F095E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C8C3C-ACFE-4D11-8163-8879D102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760B9-4B55-4BC2-A999-407A277F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51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8EFBA-B039-4425-9F9A-F46E46E0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B7841-3755-40B5-A936-DF82B86A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F11ACB-B23C-4129-9322-DDB6105D6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4AAA2-603D-4E5B-BF6F-9CE012E63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E7F948-A8BA-47BE-AA9B-0EFBAD10A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98A902-416F-4ECC-B2E0-4FFA1952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F9FAFC-5E03-4CD1-91E0-C5A7F0E0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D3F02E-FC0B-4C15-BE76-1474C011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3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FADB7-43CD-4EB7-8308-99387427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A1BCA7-FC79-4C44-B3CB-2E710B8A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FC0519-3214-4389-8EB8-736439B5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9E37E7-CE2A-4AE2-AA77-78E9A6A4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0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D94DF-AC38-473A-A824-BD02A322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225" y="476412"/>
            <a:ext cx="791902" cy="48428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0A968C3-60CE-49FA-A8CC-E39FC9A8A1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D3F5D4-3B8F-4FC9-8BAF-4D5B4F5455A3}"/>
              </a:ext>
            </a:extLst>
          </p:cNvPr>
          <p:cNvSpPr/>
          <p:nvPr userDrawn="1"/>
        </p:nvSpPr>
        <p:spPr>
          <a:xfrm>
            <a:off x="0" y="6493164"/>
            <a:ext cx="12192000" cy="3833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6CCEB93A-9154-4AEF-9806-0E7D2BBDA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586" y="6611730"/>
            <a:ext cx="1530868" cy="13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1DFA86-4DB3-4BF2-B448-A865A6DCAE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8546" y="6518966"/>
            <a:ext cx="808008" cy="4157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6F5CF2-627D-48A4-9F89-43A239026D4E}"/>
              </a:ext>
            </a:extLst>
          </p:cNvPr>
          <p:cNvSpPr/>
          <p:nvPr/>
        </p:nvSpPr>
        <p:spPr>
          <a:xfrm>
            <a:off x="0" y="0"/>
            <a:ext cx="12192000" cy="810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61E10-9266-45CF-BAAA-48D7CD227AA3}"/>
              </a:ext>
            </a:extLst>
          </p:cNvPr>
          <p:cNvSpPr/>
          <p:nvPr/>
        </p:nvSpPr>
        <p:spPr>
          <a:xfrm rot="5400000">
            <a:off x="-3382704" y="3382701"/>
            <a:ext cx="6858002" cy="9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91B680-68A9-4E20-9AE7-6DC03C8E7E67}"/>
              </a:ext>
            </a:extLst>
          </p:cNvPr>
          <p:cNvSpPr/>
          <p:nvPr/>
        </p:nvSpPr>
        <p:spPr>
          <a:xfrm rot="5400000">
            <a:off x="8726224" y="3382699"/>
            <a:ext cx="6858002" cy="9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7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C1953-56B4-4C28-80B4-A44F10A2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B4A46-D614-4C7B-9D60-E2A4F4AE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3E430D-BDE1-44A4-935A-0D1AB8BF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E518D-987C-4895-8EBF-4E1D2711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EC434-6676-41CE-86DF-6332775F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671E9-690E-40FA-8CA1-5203CC47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5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37DBB-0D48-4AE2-BEED-EBEFED7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18682A-F930-4F33-8155-849732351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913CDF-4F25-4B6D-BBC0-6C2631B59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91DBD-9A7B-46FD-BF6A-8D968EB9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91D3A-A1A2-4D65-AD4C-A1FCA832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9A769-89D2-4A6F-9BAB-6C3F3CFC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6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4CCA47-9A76-4C34-BCF6-A07452F7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932B84-10C5-4310-A7EF-458B99028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75228-87FB-4673-89E3-BCEE0DDBB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103D-3944-4C70-8858-0820752039C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14370-0E51-46A3-B7FA-89C51E3B0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3E74B-F071-4B63-9B8B-329583DF6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1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65B9A0-A13B-0F03-FBC7-8DF8395374F2}"/>
              </a:ext>
            </a:extLst>
          </p:cNvPr>
          <p:cNvGrpSpPr/>
          <p:nvPr/>
        </p:nvGrpSpPr>
        <p:grpSpPr>
          <a:xfrm>
            <a:off x="3102769" y="2317634"/>
            <a:ext cx="5986463" cy="1517155"/>
            <a:chOff x="3102769" y="2373510"/>
            <a:chExt cx="5986463" cy="15171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5F6223-1C45-4593-A89E-39D1234B3995}"/>
                </a:ext>
              </a:extLst>
            </p:cNvPr>
            <p:cNvSpPr txBox="1"/>
            <p:nvPr/>
          </p:nvSpPr>
          <p:spPr>
            <a:xfrm>
              <a:off x="4238760" y="2967335"/>
              <a:ext cx="3714478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defRPr>
              </a:lvl1pPr>
            </a:lstStyle>
            <a:p>
              <a:r>
                <a:rPr lang="ko-KR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파이썬 기초</a:t>
              </a:r>
              <a:endPara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2CE597-9EDC-44B6-90CD-5EC89C02732E}"/>
                </a:ext>
              </a:extLst>
            </p:cNvPr>
            <p:cNvSpPr txBox="1"/>
            <p:nvPr/>
          </p:nvSpPr>
          <p:spPr>
            <a:xfrm>
              <a:off x="3102769" y="2373510"/>
              <a:ext cx="59864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SWeat</a:t>
              </a:r>
              <a:endPara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5B2BC-00BE-D781-3ED6-087760112CA1}"/>
              </a:ext>
            </a:extLst>
          </p:cNvPr>
          <p:cNvGrpSpPr/>
          <p:nvPr/>
        </p:nvGrpSpPr>
        <p:grpSpPr>
          <a:xfrm>
            <a:off x="50799" y="6196698"/>
            <a:ext cx="2027220" cy="609103"/>
            <a:chOff x="858843" y="989478"/>
            <a:chExt cx="8108017" cy="2436157"/>
          </a:xfrm>
        </p:grpSpPr>
        <p:pic>
          <p:nvPicPr>
            <p:cNvPr id="14" name="그림 13" descr="상징, 로고, 텍스트, 폰트이(가) 표시된 사진&#10;&#10;자동 생성된 설명">
              <a:extLst>
                <a:ext uri="{FF2B5EF4-FFF2-40B4-BE49-F238E27FC236}">
                  <a16:creationId xmlns:a16="http://schemas.microsoft.com/office/drawing/2014/main" id="{14FFD1A6-D3D1-35CC-D8C7-0161D5E24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43" y="1040613"/>
              <a:ext cx="2333888" cy="2333888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712891F-4219-31D7-4662-EA38CC49CFC2}"/>
                </a:ext>
              </a:extLst>
            </p:cNvPr>
            <p:cNvGrpSpPr/>
            <p:nvPr/>
          </p:nvGrpSpPr>
          <p:grpSpPr>
            <a:xfrm>
              <a:off x="3225139" y="989478"/>
              <a:ext cx="5741721" cy="2436157"/>
              <a:chOff x="3225139" y="1257300"/>
              <a:chExt cx="5741721" cy="2436157"/>
            </a:xfrm>
          </p:grpSpPr>
          <p:pic>
            <p:nvPicPr>
              <p:cNvPr id="16" name="그림 15" descr="폰트, 블랙, 스크린샷, 그래픽이(가) 표시된 사진&#10;&#10;자동 생성된 설명">
                <a:extLst>
                  <a:ext uri="{FF2B5EF4-FFF2-40B4-BE49-F238E27FC236}">
                    <a16:creationId xmlns:a16="http://schemas.microsoft.com/office/drawing/2014/main" id="{3C62DD3F-BB04-10C9-BF39-DBAE12154E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963" b="25173"/>
              <a:stretch/>
            </p:blipFill>
            <p:spPr>
              <a:xfrm>
                <a:off x="3225139" y="1257300"/>
                <a:ext cx="5741721" cy="1344952"/>
              </a:xfrm>
              <a:prstGeom prst="rect">
                <a:avLst/>
              </a:prstGeom>
            </p:spPr>
          </p:pic>
          <p:pic>
            <p:nvPicPr>
              <p:cNvPr id="17" name="그림 16" descr="폰트, 그래픽, 블랙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1FACD03-2F93-650D-31BF-2C6E44042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2" y="2207557"/>
                <a:ext cx="5676900" cy="1485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02469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392DF73B-8968-A6C0-A897-3A684A550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35">
            <a:extLst>
              <a:ext uri="{FF2B5EF4-FFF2-40B4-BE49-F238E27FC236}">
                <a16:creationId xmlns:a16="http://schemas.microsoft.com/office/drawing/2014/main" id="{82C9F25E-B9A3-BD0B-2664-3B8176B269D4}"/>
              </a:ext>
            </a:extLst>
          </p:cNvPr>
          <p:cNvGrpSpPr/>
          <p:nvPr/>
        </p:nvGrpSpPr>
        <p:grpSpPr>
          <a:xfrm>
            <a:off x="690880" y="1764142"/>
            <a:ext cx="10909480" cy="4329450"/>
            <a:chOff x="796084" y="1923541"/>
            <a:chExt cx="2847372" cy="1881649"/>
          </a:xfrm>
        </p:grpSpPr>
        <p:sp>
          <p:nvSpPr>
            <p:cNvPr id="160" name="Google Shape;160;p35">
              <a:extLst>
                <a:ext uri="{FF2B5EF4-FFF2-40B4-BE49-F238E27FC236}">
                  <a16:creationId xmlns:a16="http://schemas.microsoft.com/office/drawing/2014/main" id="{280B6340-F6B9-1AD2-1B50-53F90BC1834C}"/>
                </a:ext>
              </a:extLst>
            </p:cNvPr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61" name="Google Shape;161;p35">
              <a:extLst>
                <a:ext uri="{FF2B5EF4-FFF2-40B4-BE49-F238E27FC236}">
                  <a16:creationId xmlns:a16="http://schemas.microsoft.com/office/drawing/2014/main" id="{7859F278-36B3-7B7D-9507-AB424E48316F}"/>
                </a:ext>
              </a:extLst>
            </p:cNvPr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162" name="Google Shape;162;p35">
                <a:extLst>
                  <a:ext uri="{FF2B5EF4-FFF2-40B4-BE49-F238E27FC236}">
                    <a16:creationId xmlns:a16="http://schemas.microsoft.com/office/drawing/2014/main" id="{4768152D-BAE8-BD34-FD82-82752665413F}"/>
                  </a:ext>
                </a:extLst>
              </p:cNvPr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" name="Google Shape;163;p35">
                <a:extLst>
                  <a:ext uri="{FF2B5EF4-FFF2-40B4-BE49-F238E27FC236}">
                    <a16:creationId xmlns:a16="http://schemas.microsoft.com/office/drawing/2014/main" id="{AC3C2B10-0459-F3ED-E323-97AF0C767DF7}"/>
                  </a:ext>
                </a:extLst>
              </p:cNvPr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64" name="Google Shape;164;p35">
            <a:extLst>
              <a:ext uri="{FF2B5EF4-FFF2-40B4-BE49-F238E27FC236}">
                <a16:creationId xmlns:a16="http://schemas.microsoft.com/office/drawing/2014/main" id="{E4DE0BA2-F978-6DE8-4751-C9DC10BF3635}"/>
              </a:ext>
            </a:extLst>
          </p:cNvPr>
          <p:cNvGrpSpPr/>
          <p:nvPr/>
        </p:nvGrpSpPr>
        <p:grpSpPr>
          <a:xfrm>
            <a:off x="848954" y="1855484"/>
            <a:ext cx="471176" cy="123587"/>
            <a:chOff x="3063240" y="2103120"/>
            <a:chExt cx="464820" cy="121920"/>
          </a:xfrm>
        </p:grpSpPr>
        <p:sp>
          <p:nvSpPr>
            <p:cNvPr id="165" name="Google Shape;165;p35">
              <a:extLst>
                <a:ext uri="{FF2B5EF4-FFF2-40B4-BE49-F238E27FC236}">
                  <a16:creationId xmlns:a16="http://schemas.microsoft.com/office/drawing/2014/main" id="{794BAD56-8B25-98F9-5CDB-BDCC44B857B9}"/>
                </a:ext>
              </a:extLst>
            </p:cNvPr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35">
              <a:extLst>
                <a:ext uri="{FF2B5EF4-FFF2-40B4-BE49-F238E27FC236}">
                  <a16:creationId xmlns:a16="http://schemas.microsoft.com/office/drawing/2014/main" id="{6DC78881-0B44-FDAD-E663-A00CBB9401A2}"/>
                </a:ext>
              </a:extLst>
            </p:cNvPr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35">
              <a:extLst>
                <a:ext uri="{FF2B5EF4-FFF2-40B4-BE49-F238E27FC236}">
                  <a16:creationId xmlns:a16="http://schemas.microsoft.com/office/drawing/2014/main" id="{D3C13079-E0C6-18DC-CF87-4F946BC7FE0E}"/>
                </a:ext>
              </a:extLst>
            </p:cNvPr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70" name="Google Shape;170;p35">
            <a:extLst>
              <a:ext uri="{FF2B5EF4-FFF2-40B4-BE49-F238E27FC236}">
                <a16:creationId xmlns:a16="http://schemas.microsoft.com/office/drawing/2014/main" id="{65AE249B-7E3F-F2A9-A07B-A581AFE2CA6D}"/>
              </a:ext>
            </a:extLst>
          </p:cNvPr>
          <p:cNvSpPr txBox="1"/>
          <p:nvPr/>
        </p:nvSpPr>
        <p:spPr>
          <a:xfrm>
            <a:off x="542550" y="656109"/>
            <a:ext cx="217938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구조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1" name="Google Shape;171;p35">
            <a:extLst>
              <a:ext uri="{FF2B5EF4-FFF2-40B4-BE49-F238E27FC236}">
                <a16:creationId xmlns:a16="http://schemas.microsoft.com/office/drawing/2014/main" id="{2CF2A36C-C54A-E697-EE83-55D61C55C452}"/>
              </a:ext>
            </a:extLst>
          </p:cNvPr>
          <p:cNvSpPr txBox="1"/>
          <p:nvPr/>
        </p:nvSpPr>
        <p:spPr>
          <a:xfrm>
            <a:off x="577272" y="1143577"/>
            <a:ext cx="144291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E12FE6-4FC6-3900-AD29-DFA397E95A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43"/>
          <a:stretch/>
        </p:blipFill>
        <p:spPr>
          <a:xfrm>
            <a:off x="1320130" y="2320764"/>
            <a:ext cx="9292080" cy="370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5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35"/>
          <p:cNvGrpSpPr/>
          <p:nvPr/>
        </p:nvGrpSpPr>
        <p:grpSpPr>
          <a:xfrm>
            <a:off x="690880" y="1764142"/>
            <a:ext cx="10909480" cy="4329450"/>
            <a:chOff x="796084" y="1923541"/>
            <a:chExt cx="2847372" cy="1881649"/>
          </a:xfrm>
        </p:grpSpPr>
        <p:sp>
          <p:nvSpPr>
            <p:cNvPr id="160" name="Google Shape;160;p35"/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61" name="Google Shape;161;p35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162" name="Google Shape;162;p35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" name="Google Shape;163;p35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64" name="Google Shape;164;p35"/>
          <p:cNvGrpSpPr/>
          <p:nvPr/>
        </p:nvGrpSpPr>
        <p:grpSpPr>
          <a:xfrm>
            <a:off x="848954" y="1855484"/>
            <a:ext cx="471176" cy="123587"/>
            <a:chOff x="3063240" y="2103120"/>
            <a:chExt cx="464820" cy="121920"/>
          </a:xfrm>
        </p:grpSpPr>
        <p:sp>
          <p:nvSpPr>
            <p:cNvPr id="165" name="Google Shape;165;p35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35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35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pic>
        <p:nvPicPr>
          <p:cNvPr id="168" name="Google Shape;168;p35"/>
          <p:cNvPicPr preferRelativeResize="0"/>
          <p:nvPr/>
        </p:nvPicPr>
        <p:blipFill rotWithShape="1">
          <a:blip r:embed="rId3">
            <a:alphaModFix/>
          </a:blip>
          <a:srcRect l="7933" t="14903" r="6927" b="16169"/>
          <a:stretch/>
        </p:blipFill>
        <p:spPr>
          <a:xfrm>
            <a:off x="1320130" y="3035300"/>
            <a:ext cx="3730237" cy="2002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9" name="Google Shape;169;p35" descr="텍스트, 장치, 어두운, 측정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2935974"/>
            <a:ext cx="3163281" cy="1860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0" name="Google Shape;170;p35"/>
          <p:cNvSpPr txBox="1"/>
          <p:nvPr/>
        </p:nvSpPr>
        <p:spPr>
          <a:xfrm>
            <a:off x="542550" y="656109"/>
            <a:ext cx="217938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구조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1" name="Google Shape;171;p35"/>
          <p:cNvSpPr txBox="1"/>
          <p:nvPr/>
        </p:nvSpPr>
        <p:spPr>
          <a:xfrm>
            <a:off x="577272" y="1143577"/>
            <a:ext cx="144291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2" name="Google Shape;172;p35"/>
          <p:cNvSpPr txBox="1"/>
          <p:nvPr/>
        </p:nvSpPr>
        <p:spPr>
          <a:xfrm flipH="1">
            <a:off x="1258336" y="2484280"/>
            <a:ext cx="77774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구조는 다음과 같습니다</a:t>
            </a:r>
            <a:r>
              <a:rPr lang="en-US" altLang="ko-KR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sz="18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3" name="Google Shape;173;p35"/>
          <p:cNvSpPr txBox="1"/>
          <p:nvPr/>
        </p:nvSpPr>
        <p:spPr>
          <a:xfrm flipH="1">
            <a:off x="6016190" y="4901211"/>
            <a:ext cx="415651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</a:t>
            </a: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add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함수는 두 가지의 변수를 입력 받고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lvl="0"/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두 값을 더한 값을 </a:t>
            </a: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return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합니다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74" name="Google Shape;174;p35"/>
          <p:cNvSpPr txBox="1"/>
          <p:nvPr/>
        </p:nvSpPr>
        <p:spPr>
          <a:xfrm flipH="1">
            <a:off x="6075715" y="2531521"/>
            <a:ext cx="77774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800" dirty="0">
                <a:solidFill>
                  <a:srgbClr val="3F3F3F"/>
                </a:solidFill>
                <a:latin typeface="a고딕16" panose="02020600000000000000" pitchFamily="18" charset="-127"/>
                <a:ea typeface="a고딕16" panose="02020600000000000000" pitchFamily="18" charset="-127"/>
              </a:rPr>
              <a:t>📌 함수 예시</a:t>
            </a:r>
            <a:endParaRPr sz="1800" dirty="0">
              <a:solidFill>
                <a:srgbClr val="3F3F3F"/>
              </a:solidFill>
              <a:latin typeface="a고딕16" panose="02020600000000000000" pitchFamily="18" charset="-127"/>
              <a:ea typeface="a고딕16" panose="02020600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36"/>
          <p:cNvGrpSpPr/>
          <p:nvPr/>
        </p:nvGrpSpPr>
        <p:grpSpPr>
          <a:xfrm>
            <a:off x="690880" y="1764142"/>
            <a:ext cx="10909480" cy="4329450"/>
            <a:chOff x="796084" y="1923541"/>
            <a:chExt cx="2847372" cy="1881649"/>
          </a:xfrm>
        </p:grpSpPr>
        <p:sp>
          <p:nvSpPr>
            <p:cNvPr id="180" name="Google Shape;180;p36"/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grpSp>
          <p:nvGrpSpPr>
            <p:cNvPr id="181" name="Google Shape;181;p36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182" name="Google Shape;182;p36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u="none" strike="noStrike" cap="none">
                  <a:solidFill>
                    <a:schemeClr val="lt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183" name="Google Shape;183;p36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u="none" strike="noStrike" cap="none">
                  <a:solidFill>
                    <a:schemeClr val="lt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184" name="Google Shape;184;p36"/>
          <p:cNvGrpSpPr/>
          <p:nvPr/>
        </p:nvGrpSpPr>
        <p:grpSpPr>
          <a:xfrm>
            <a:off x="848954" y="1855484"/>
            <a:ext cx="471176" cy="123587"/>
            <a:chOff x="3063240" y="2103120"/>
            <a:chExt cx="464820" cy="121920"/>
          </a:xfrm>
        </p:grpSpPr>
        <p:sp>
          <p:nvSpPr>
            <p:cNvPr id="185" name="Google Shape;185;p36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36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190" name="Google Shape;190;p36"/>
          <p:cNvSpPr txBox="1"/>
          <p:nvPr/>
        </p:nvSpPr>
        <p:spPr>
          <a:xfrm flipH="1">
            <a:off x="1241402" y="2106862"/>
            <a:ext cx="777748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함수는 여러가지 구조가 있습니다</a:t>
            </a:r>
            <a:r>
              <a:rPr lang="en-US" altLang="ko-KR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91" name="Google Shape;191;p36"/>
          <p:cNvSpPr txBox="1"/>
          <p:nvPr/>
        </p:nvSpPr>
        <p:spPr>
          <a:xfrm flipH="1">
            <a:off x="1241402" y="2528778"/>
            <a:ext cx="777748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📌 </a:t>
            </a:r>
            <a:r>
              <a:rPr lang="ko-KR" altLang="en-US" sz="20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입력값</a:t>
            </a:r>
            <a:r>
              <a:rPr lang="en-US" altLang="ko-KR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매개변수</a:t>
            </a:r>
            <a:r>
              <a:rPr lang="en-US" altLang="ko-KR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 </a:t>
            </a:r>
            <a:r>
              <a:rPr lang="ko-KR" altLang="en-US" sz="20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출력값</a:t>
            </a:r>
            <a:r>
              <a:rPr lang="en-US" altLang="ko-KR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ko-KR" altLang="en-US" sz="20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반환값</a:t>
            </a:r>
            <a:r>
              <a:rPr lang="en-US" altLang="ko-KR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 없는 함수도 존재합니다</a:t>
            </a:r>
            <a:r>
              <a:rPr lang="en-US" altLang="ko-KR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92" name="Google Shape;19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195" y="2969260"/>
            <a:ext cx="7021835" cy="129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3" name="Google Shape;193;p36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318" y="5043295"/>
            <a:ext cx="6198270" cy="857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4" name="Google Shape;194;p36"/>
          <p:cNvSpPr txBox="1"/>
          <p:nvPr/>
        </p:nvSpPr>
        <p:spPr>
          <a:xfrm flipH="1">
            <a:off x="1211585" y="4342143"/>
            <a:ext cx="1034202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📌 </a:t>
            </a:r>
            <a:r>
              <a:rPr lang="ko-KR" altLang="en-US" sz="20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입력값은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존재하지만 </a:t>
            </a:r>
            <a:r>
              <a:rPr lang="ko-KR" altLang="en-US" sz="20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출력값은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없는</a:t>
            </a:r>
            <a:r>
              <a:rPr lang="en-US" altLang="ko-KR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반대로 </a:t>
            </a:r>
            <a:r>
              <a:rPr lang="ko-KR" altLang="en-US" sz="20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입력값은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없지만 </a:t>
            </a:r>
            <a:r>
              <a:rPr lang="ko-KR" altLang="en-US" sz="20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출력값은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있는 함수도 존재합니다</a:t>
            </a:r>
            <a:r>
              <a:rPr lang="en-US" altLang="ko-KR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" name="Google Shape;170;p35">
            <a:extLst>
              <a:ext uri="{FF2B5EF4-FFF2-40B4-BE49-F238E27FC236}">
                <a16:creationId xmlns:a16="http://schemas.microsoft.com/office/drawing/2014/main" id="{6CB41D33-76AA-2CA6-2AAC-A6ED5023E62A}"/>
              </a:ext>
            </a:extLst>
          </p:cNvPr>
          <p:cNvSpPr txBox="1"/>
          <p:nvPr/>
        </p:nvSpPr>
        <p:spPr>
          <a:xfrm>
            <a:off x="542550" y="656109"/>
            <a:ext cx="217938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구조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Google Shape;171;p35">
            <a:extLst>
              <a:ext uri="{FF2B5EF4-FFF2-40B4-BE49-F238E27FC236}">
                <a16:creationId xmlns:a16="http://schemas.microsoft.com/office/drawing/2014/main" id="{5E65ECEF-D573-979C-AA72-DBA0EA0CBC7E}"/>
              </a:ext>
            </a:extLst>
          </p:cNvPr>
          <p:cNvSpPr txBox="1"/>
          <p:nvPr/>
        </p:nvSpPr>
        <p:spPr>
          <a:xfrm>
            <a:off x="577272" y="1143577"/>
            <a:ext cx="144291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7"/>
          <p:cNvGrpSpPr/>
          <p:nvPr/>
        </p:nvGrpSpPr>
        <p:grpSpPr>
          <a:xfrm>
            <a:off x="690880" y="1764142"/>
            <a:ext cx="10909480" cy="4329450"/>
            <a:chOff x="796084" y="1923541"/>
            <a:chExt cx="2847372" cy="1881649"/>
          </a:xfrm>
        </p:grpSpPr>
        <p:sp>
          <p:nvSpPr>
            <p:cNvPr id="200" name="Google Shape;200;p37"/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01" name="Google Shape;201;p37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02" name="Google Shape;202;p37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p37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04" name="Google Shape;204;p37"/>
          <p:cNvGrpSpPr/>
          <p:nvPr/>
        </p:nvGrpSpPr>
        <p:grpSpPr>
          <a:xfrm>
            <a:off x="848954" y="1855484"/>
            <a:ext cx="471176" cy="123587"/>
            <a:chOff x="3063240" y="2103120"/>
            <a:chExt cx="464820" cy="121920"/>
          </a:xfrm>
        </p:grpSpPr>
        <p:sp>
          <p:nvSpPr>
            <p:cNvPr id="205" name="Google Shape;205;p37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37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37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08" name="Google Shape;208;p37"/>
          <p:cNvSpPr txBox="1"/>
          <p:nvPr/>
        </p:nvSpPr>
        <p:spPr>
          <a:xfrm>
            <a:off x="542550" y="656109"/>
            <a:ext cx="177534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호출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560146" y="1156277"/>
            <a:ext cx="1272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10" name="Google Shape;210;p37"/>
          <p:cNvSpPr txBox="1"/>
          <p:nvPr/>
        </p:nvSpPr>
        <p:spPr>
          <a:xfrm flipH="1">
            <a:off x="1022748" y="3805087"/>
            <a:ext cx="586897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 algn="ctr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만들었으면</a:t>
            </a:r>
            <a:r>
              <a:rPr lang="en-US" altLang="ko-KR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필요할 때 </a:t>
            </a:r>
            <a:r>
              <a:rPr lang="ko-KR" altLang="en-US" sz="20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사용해야겠죠</a:t>
            </a:r>
            <a:r>
              <a:rPr lang="en-US" altLang="ko-KR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 </a:t>
            </a:r>
          </a:p>
          <a:p>
            <a:pPr marL="0" indent="0" algn="ctr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우리는 이러한 사용을 함수의 </a:t>
            </a:r>
            <a:r>
              <a:rPr lang="ko-KR" altLang="en-US" sz="20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호출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이라고 부릅니다</a:t>
            </a:r>
            <a:r>
              <a:rPr lang="en-US" altLang="ko-KR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12" name="Google Shape;21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2938" y="2402717"/>
            <a:ext cx="3090726" cy="3189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A951E3FC-023C-AEED-7624-055017E97231}"/>
              </a:ext>
            </a:extLst>
          </p:cNvPr>
          <p:cNvSpPr/>
          <p:nvPr/>
        </p:nvSpPr>
        <p:spPr>
          <a:xfrm>
            <a:off x="9093200" y="4629150"/>
            <a:ext cx="1555750" cy="438150"/>
          </a:xfrm>
          <a:prstGeom prst="fram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8"/>
          <p:cNvGrpSpPr/>
          <p:nvPr/>
        </p:nvGrpSpPr>
        <p:grpSpPr>
          <a:xfrm>
            <a:off x="690880" y="1764142"/>
            <a:ext cx="10909480" cy="4329450"/>
            <a:chOff x="796084" y="1923541"/>
            <a:chExt cx="2847372" cy="1881649"/>
          </a:xfrm>
        </p:grpSpPr>
        <p:sp>
          <p:nvSpPr>
            <p:cNvPr id="221" name="Google Shape;221;p38"/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22" name="Google Shape;222;p38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23" name="Google Shape;223;p38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4" name="Google Shape;224;p38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25" name="Google Shape;225;p38"/>
          <p:cNvGrpSpPr/>
          <p:nvPr/>
        </p:nvGrpSpPr>
        <p:grpSpPr>
          <a:xfrm>
            <a:off x="816127" y="1855484"/>
            <a:ext cx="504003" cy="123587"/>
            <a:chOff x="3063240" y="2103120"/>
            <a:chExt cx="464820" cy="121920"/>
          </a:xfrm>
        </p:grpSpPr>
        <p:sp>
          <p:nvSpPr>
            <p:cNvPr id="226" name="Google Shape;226;p38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38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38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29" name="Google Shape;229;p38"/>
          <p:cNvSpPr txBox="1"/>
          <p:nvPr/>
        </p:nvSpPr>
        <p:spPr>
          <a:xfrm>
            <a:off x="299172" y="656109"/>
            <a:ext cx="37366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함수는 어떻게 사용할까</a:t>
            </a:r>
            <a:r>
              <a:rPr lang="en-US" altLang="ko-KR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32" name="Google Shape;232;p38"/>
          <p:cNvSpPr txBox="1"/>
          <p:nvPr/>
        </p:nvSpPr>
        <p:spPr>
          <a:xfrm flipH="1">
            <a:off x="1485900" y="2537029"/>
            <a:ext cx="3632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📌 </a:t>
            </a:r>
            <a:r>
              <a:rPr lang="ko-KR" altLang="en-US" sz="18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입력값</a:t>
            </a:r>
            <a:r>
              <a:rPr lang="en-US" altLang="ko-KR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8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리턴값이</a:t>
            </a:r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모두 있을 때</a:t>
            </a:r>
            <a:endParaRPr sz="18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7384" y="2998637"/>
            <a:ext cx="2225911" cy="214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4" name="Google Shape;234;p38"/>
          <p:cNvSpPr txBox="1"/>
          <p:nvPr/>
        </p:nvSpPr>
        <p:spPr>
          <a:xfrm flipH="1">
            <a:off x="5385546" y="2537029"/>
            <a:ext cx="444425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📌 </a:t>
            </a:r>
            <a:r>
              <a:rPr lang="ko-KR" altLang="en-US" sz="18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입력값</a:t>
            </a:r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en-US" altLang="ko-KR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or</a:t>
            </a:r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8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리턴값</a:t>
            </a:r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둘 중 하나만 있을 때</a:t>
            </a:r>
            <a:endParaRPr sz="18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35" name="Google Shape;235;p38" descr="텍스트, 장치, 측정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4436" y="3045824"/>
            <a:ext cx="4370536" cy="106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6" name="Google Shape;236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4436" y="4254528"/>
            <a:ext cx="2603500" cy="132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209;p37">
            <a:extLst>
              <a:ext uri="{FF2B5EF4-FFF2-40B4-BE49-F238E27FC236}">
                <a16:creationId xmlns:a16="http://schemas.microsoft.com/office/drawing/2014/main" id="{7274229F-AE45-CF96-DCE1-EFE8CBE7A596}"/>
              </a:ext>
            </a:extLst>
          </p:cNvPr>
          <p:cNvSpPr txBox="1"/>
          <p:nvPr/>
        </p:nvSpPr>
        <p:spPr>
          <a:xfrm>
            <a:off x="471470" y="1156277"/>
            <a:ext cx="136146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39"/>
          <p:cNvGrpSpPr/>
          <p:nvPr/>
        </p:nvGrpSpPr>
        <p:grpSpPr>
          <a:xfrm>
            <a:off x="690880" y="1764142"/>
            <a:ext cx="10909480" cy="4329450"/>
            <a:chOff x="796084" y="1923541"/>
            <a:chExt cx="2847372" cy="1881649"/>
          </a:xfrm>
        </p:grpSpPr>
        <p:sp>
          <p:nvSpPr>
            <p:cNvPr id="242" name="Google Shape;242;p39"/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grpSp>
          <p:nvGrpSpPr>
            <p:cNvPr id="243" name="Google Shape;243;p39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44" name="Google Shape;244;p39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u="none" strike="noStrike" cap="none">
                  <a:solidFill>
                    <a:schemeClr val="lt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245" name="Google Shape;245;p39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u="none" strike="noStrike" cap="none">
                  <a:solidFill>
                    <a:schemeClr val="lt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46" name="Google Shape;246;p39"/>
          <p:cNvGrpSpPr/>
          <p:nvPr/>
        </p:nvGrpSpPr>
        <p:grpSpPr>
          <a:xfrm>
            <a:off x="848954" y="1855484"/>
            <a:ext cx="471176" cy="123587"/>
            <a:chOff x="3063240" y="2103120"/>
            <a:chExt cx="464820" cy="121920"/>
          </a:xfrm>
        </p:grpSpPr>
        <p:sp>
          <p:nvSpPr>
            <p:cNvPr id="247" name="Google Shape;247;p39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39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39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Malgun Gothic"/>
                <a:sym typeface="Malgun Gothic"/>
              </a:endParaRPr>
            </a:p>
          </p:txBody>
        </p:sp>
      </p:grpSp>
      <p:sp>
        <p:nvSpPr>
          <p:cNvPr id="253" name="Google Shape;253;p39"/>
          <p:cNvSpPr txBox="1"/>
          <p:nvPr/>
        </p:nvSpPr>
        <p:spPr>
          <a:xfrm flipH="1">
            <a:off x="2207259" y="2768815"/>
            <a:ext cx="20535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📌 리스트 활용</a:t>
            </a:r>
            <a:endParaRPr sz="18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4" name="Google Shape;254;p39"/>
          <p:cNvSpPr txBox="1"/>
          <p:nvPr/>
        </p:nvSpPr>
        <p:spPr>
          <a:xfrm flipH="1">
            <a:off x="6096000" y="2801712"/>
            <a:ext cx="77774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📌 </a:t>
            </a:r>
            <a:r>
              <a:rPr lang="ko-KR" altLang="en-US" sz="18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튜플</a:t>
            </a:r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활용</a:t>
            </a:r>
            <a:endParaRPr sz="18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55" name="Google Shape;255;p39" descr="텍스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9665" y="3235204"/>
            <a:ext cx="3381453" cy="2223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6" name="Google Shape;256;p39" descr="텍스트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9053" y="3235204"/>
            <a:ext cx="2911146" cy="1354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229;p38">
            <a:extLst>
              <a:ext uri="{FF2B5EF4-FFF2-40B4-BE49-F238E27FC236}">
                <a16:creationId xmlns:a16="http://schemas.microsoft.com/office/drawing/2014/main" id="{0E8BEC28-5FA6-A452-BA78-9ECD9DA61E8D}"/>
              </a:ext>
            </a:extLst>
          </p:cNvPr>
          <p:cNvSpPr txBox="1"/>
          <p:nvPr/>
        </p:nvSpPr>
        <p:spPr>
          <a:xfrm>
            <a:off x="542550" y="656109"/>
            <a:ext cx="34932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함수는 어떻게 사용할까</a:t>
            </a:r>
            <a:r>
              <a:rPr lang="en-US" altLang="ko-KR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Google Shape;209;p37">
            <a:extLst>
              <a:ext uri="{FF2B5EF4-FFF2-40B4-BE49-F238E27FC236}">
                <a16:creationId xmlns:a16="http://schemas.microsoft.com/office/drawing/2014/main" id="{F9F0951C-A510-733C-C0E2-0AD65952D1C4}"/>
              </a:ext>
            </a:extLst>
          </p:cNvPr>
          <p:cNvSpPr txBox="1"/>
          <p:nvPr/>
        </p:nvSpPr>
        <p:spPr>
          <a:xfrm>
            <a:off x="560146" y="1156277"/>
            <a:ext cx="127279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93">
          <a:extLst>
            <a:ext uri="{FF2B5EF4-FFF2-40B4-BE49-F238E27FC236}">
              <a16:creationId xmlns:a16="http://schemas.microsoft.com/office/drawing/2014/main" id="{F8413022-EE58-83EB-9E38-6451BE91B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>
            <a:extLst>
              <a:ext uri="{FF2B5EF4-FFF2-40B4-BE49-F238E27FC236}">
                <a16:creationId xmlns:a16="http://schemas.microsoft.com/office/drawing/2014/main" id="{2544E678-7BB1-264D-835E-B2B96BBE6F86}"/>
              </a:ext>
            </a:extLst>
          </p:cNvPr>
          <p:cNvSpPr txBox="1"/>
          <p:nvPr/>
        </p:nvSpPr>
        <p:spPr>
          <a:xfrm>
            <a:off x="3189601" y="3271546"/>
            <a:ext cx="61488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2.</a:t>
            </a:r>
            <a:r>
              <a:rPr lang="ko-KR" altLang="en-US" sz="540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 </a:t>
            </a:r>
            <a:r>
              <a:rPr lang="en-US" altLang="ko-KR" sz="5400" u="none" strike="noStrike" cap="none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iterable</a:t>
            </a:r>
            <a:r>
              <a:rPr lang="en-US" altLang="ko-KR" sz="540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 </a:t>
            </a:r>
            <a:r>
              <a:rPr lang="ko-KR" altLang="en-US" sz="540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자료형</a:t>
            </a:r>
            <a:endParaRPr sz="5400" u="none" strike="noStrike" cap="none" dirty="0"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95" name="Google Shape;95;p31">
            <a:extLst>
              <a:ext uri="{FF2B5EF4-FFF2-40B4-BE49-F238E27FC236}">
                <a16:creationId xmlns:a16="http://schemas.microsoft.com/office/drawing/2014/main" id="{DD5EF05A-DC42-71C4-3D40-A473889BB33B}"/>
              </a:ext>
            </a:extLst>
          </p:cNvPr>
          <p:cNvSpPr/>
          <p:nvPr/>
        </p:nvSpPr>
        <p:spPr>
          <a:xfrm>
            <a:off x="0" y="0"/>
            <a:ext cx="132298" cy="6858000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1">
            <a:extLst>
              <a:ext uri="{FF2B5EF4-FFF2-40B4-BE49-F238E27FC236}">
                <a16:creationId xmlns:a16="http://schemas.microsoft.com/office/drawing/2014/main" id="{FB8083ED-1151-4053-EC74-06AB28363182}"/>
              </a:ext>
            </a:extLst>
          </p:cNvPr>
          <p:cNvSpPr/>
          <p:nvPr/>
        </p:nvSpPr>
        <p:spPr>
          <a:xfrm>
            <a:off x="12088273" y="0"/>
            <a:ext cx="132303" cy="6858000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1">
            <a:extLst>
              <a:ext uri="{FF2B5EF4-FFF2-40B4-BE49-F238E27FC236}">
                <a16:creationId xmlns:a16="http://schemas.microsoft.com/office/drawing/2014/main" id="{BCA71757-43A9-C698-09CD-2E31A87F12B6}"/>
              </a:ext>
            </a:extLst>
          </p:cNvPr>
          <p:cNvSpPr/>
          <p:nvPr/>
        </p:nvSpPr>
        <p:spPr>
          <a:xfrm rot="5400000">
            <a:off x="6031704" y="-6045992"/>
            <a:ext cx="128589" cy="12192001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1">
            <a:extLst>
              <a:ext uri="{FF2B5EF4-FFF2-40B4-BE49-F238E27FC236}">
                <a16:creationId xmlns:a16="http://schemas.microsoft.com/office/drawing/2014/main" id="{802F267D-D954-DF01-9732-1F7FE106C48A}"/>
              </a:ext>
            </a:extLst>
          </p:cNvPr>
          <p:cNvSpPr/>
          <p:nvPr/>
        </p:nvSpPr>
        <p:spPr>
          <a:xfrm rot="5400000">
            <a:off x="6031707" y="711994"/>
            <a:ext cx="128588" cy="12192002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31">
            <a:extLst>
              <a:ext uri="{FF2B5EF4-FFF2-40B4-BE49-F238E27FC236}">
                <a16:creationId xmlns:a16="http://schemas.microsoft.com/office/drawing/2014/main" id="{7332A5CA-AD2E-F7CE-BE83-9BAA7DE63A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2198" y="429248"/>
            <a:ext cx="1747260" cy="29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1">
            <a:extLst>
              <a:ext uri="{FF2B5EF4-FFF2-40B4-BE49-F238E27FC236}">
                <a16:creationId xmlns:a16="http://schemas.microsoft.com/office/drawing/2014/main" id="{9508C5D7-D20D-18B5-793B-FB7A22F76A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112" y="401055"/>
            <a:ext cx="353830" cy="353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564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.2 자료형과 자료구조 - [Must Have] 데싸노트의 실전에서 통하는 머신러닝(~162)">
            <a:extLst>
              <a:ext uri="{FF2B5EF4-FFF2-40B4-BE49-F238E27FC236}">
                <a16:creationId xmlns:a16="http://schemas.microsoft.com/office/drawing/2014/main" id="{E0D80983-B410-D955-D6B1-6EF64995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58" y="1546864"/>
            <a:ext cx="10881284" cy="376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836047-02C2-02DB-0BD6-717E6817C8E5}"/>
              </a:ext>
            </a:extLst>
          </p:cNvPr>
          <p:cNvSpPr/>
          <p:nvPr/>
        </p:nvSpPr>
        <p:spPr>
          <a:xfrm>
            <a:off x="5011118" y="3915907"/>
            <a:ext cx="6437700" cy="1554996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229;p38">
            <a:extLst>
              <a:ext uri="{FF2B5EF4-FFF2-40B4-BE49-F238E27FC236}">
                <a16:creationId xmlns:a16="http://schemas.microsoft.com/office/drawing/2014/main" id="{23A3C146-0CFD-E5C8-BB55-202EA47BAD8D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자료형은 어떤 것이 있을까</a:t>
            </a:r>
            <a:r>
              <a:rPr lang="en-US" altLang="ko-KR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6" name="Google Shape;209;p37">
            <a:extLst>
              <a:ext uri="{FF2B5EF4-FFF2-40B4-BE49-F238E27FC236}">
                <a16:creationId xmlns:a16="http://schemas.microsoft.com/office/drawing/2014/main" id="{2265F67A-18B0-E899-2F98-4935C0E3DC7D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2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CD0A-3B50-9961-8A87-3DA727A4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D1AED4F-4D08-4E4C-93FB-C26BA78D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15" y="275664"/>
            <a:ext cx="6493023" cy="58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864DE4A-02E4-6661-B09C-86D11BFF12A4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44E12B-2F9C-4AE2-572F-BAFE362248CF}"/>
              </a:ext>
            </a:extLst>
          </p:cNvPr>
          <p:cNvSpPr/>
          <p:nvPr/>
        </p:nvSpPr>
        <p:spPr>
          <a:xfrm>
            <a:off x="4773478" y="1785819"/>
            <a:ext cx="351295" cy="39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1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B60BE-2E75-3122-74D0-5659C84BE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5A918D-7823-A13B-649B-B20043BC0645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CF80AFFA-D6CD-67DA-94FA-A3081294917E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리스트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657B43C0-611C-A19A-8A1D-66DDE7E97190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F66245B-6E45-208B-8188-B36AD88F0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5" b="74671"/>
          <a:stretch/>
        </p:blipFill>
        <p:spPr bwMode="auto">
          <a:xfrm>
            <a:off x="560146" y="2321006"/>
            <a:ext cx="6493023" cy="82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D671AEE-B29A-14AF-5C4A-A299BD4C2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6CC0E29-C799-DB80-264D-E13ECB290934}"/>
              </a:ext>
            </a:extLst>
          </p:cNvPr>
          <p:cNvGrpSpPr/>
          <p:nvPr/>
        </p:nvGrpSpPr>
        <p:grpSpPr>
          <a:xfrm>
            <a:off x="6145550" y="3829069"/>
            <a:ext cx="5135009" cy="1997664"/>
            <a:chOff x="5957506" y="3508335"/>
            <a:chExt cx="5273602" cy="205158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BD672DF-5BC2-F76A-D41A-0D5CDCC732E1}"/>
                </a:ext>
              </a:extLst>
            </p:cNvPr>
            <p:cNvGrpSpPr/>
            <p:nvPr/>
          </p:nvGrpSpPr>
          <p:grpSpPr>
            <a:xfrm>
              <a:off x="5957506" y="3508335"/>
              <a:ext cx="5273602" cy="2051580"/>
              <a:chOff x="5876325" y="1855099"/>
              <a:chExt cx="5633203" cy="2191476"/>
            </a:xfrm>
          </p:grpSpPr>
          <p:pic>
            <p:nvPicPr>
              <p:cNvPr id="48" name="Picture 4" descr="COS Pro 2급 파이썬: 22.1 문자열을 인덱스로 접근하기">
                <a:extLst>
                  <a:ext uri="{FF2B5EF4-FFF2-40B4-BE49-F238E27FC236}">
                    <a16:creationId xmlns:a16="http://schemas.microsoft.com/office/drawing/2014/main" id="{4221DEC9-3A48-B625-E367-3CD9995A1E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8" t="23825" r="3026" b="27373"/>
              <a:stretch/>
            </p:blipFill>
            <p:spPr bwMode="auto">
              <a:xfrm>
                <a:off x="5876325" y="1855099"/>
                <a:ext cx="5633203" cy="2191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066F80F-0B00-1CB8-B418-875D0F31F5B6}"/>
                  </a:ext>
                </a:extLst>
              </p:cNvPr>
              <p:cNvSpPr/>
              <p:nvPr/>
            </p:nvSpPr>
            <p:spPr>
              <a:xfrm>
                <a:off x="6374969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FB82C1C-7598-6543-DF46-2F73D3B45FB3}"/>
                  </a:ext>
                </a:extLst>
              </p:cNvPr>
              <p:cNvSpPr/>
              <p:nvPr/>
            </p:nvSpPr>
            <p:spPr>
              <a:xfrm>
                <a:off x="6758701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ADEB9F53-1A45-8A73-15E9-579F93A67879}"/>
                  </a:ext>
                </a:extLst>
              </p:cNvPr>
              <p:cNvSpPr/>
              <p:nvPr/>
            </p:nvSpPr>
            <p:spPr>
              <a:xfrm>
                <a:off x="71424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7DB17DB1-A6CE-3A45-55A8-EDEE81D7CEFA}"/>
                  </a:ext>
                </a:extLst>
              </p:cNvPr>
              <p:cNvSpPr/>
              <p:nvPr/>
            </p:nvSpPr>
            <p:spPr>
              <a:xfrm>
                <a:off x="751871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2B21AD6-357E-68B5-F15B-01B4582D6D7E}"/>
                  </a:ext>
                </a:extLst>
              </p:cNvPr>
              <p:cNvSpPr/>
              <p:nvPr/>
            </p:nvSpPr>
            <p:spPr>
              <a:xfrm>
                <a:off x="789499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5223B7E-78AD-B5BB-845E-6422BDE0599A}"/>
                  </a:ext>
                </a:extLst>
              </p:cNvPr>
              <p:cNvSpPr/>
              <p:nvPr/>
            </p:nvSpPr>
            <p:spPr>
              <a:xfrm>
                <a:off x="827127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EEEC5DB-CB35-9D5E-05DF-54D7A365C123}"/>
                  </a:ext>
                </a:extLst>
              </p:cNvPr>
              <p:cNvSpPr/>
              <p:nvPr/>
            </p:nvSpPr>
            <p:spPr>
              <a:xfrm>
                <a:off x="864755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0F5B8524-0C6A-A652-76C9-5EE07F9AF234}"/>
                  </a:ext>
                </a:extLst>
              </p:cNvPr>
              <p:cNvSpPr/>
              <p:nvPr/>
            </p:nvSpPr>
            <p:spPr>
              <a:xfrm>
                <a:off x="90238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E7A25AF-69D4-4448-22F4-1C85449A3657}"/>
                  </a:ext>
                </a:extLst>
              </p:cNvPr>
              <p:cNvSpPr/>
              <p:nvPr/>
            </p:nvSpPr>
            <p:spPr>
              <a:xfrm>
                <a:off x="940011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65AA05C-FA5A-BF0B-3542-1927A62ADAC8}"/>
                  </a:ext>
                </a:extLst>
              </p:cNvPr>
              <p:cNvSpPr/>
              <p:nvPr/>
            </p:nvSpPr>
            <p:spPr>
              <a:xfrm>
                <a:off x="977639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E84408EB-7A9E-1E8C-EDF5-E09B9A63A43F}"/>
                  </a:ext>
                </a:extLst>
              </p:cNvPr>
              <p:cNvSpPr/>
              <p:nvPr/>
            </p:nvSpPr>
            <p:spPr>
              <a:xfrm>
                <a:off x="1015267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9FAF712-C6FD-73F6-387F-7B02F5228B1D}"/>
                  </a:ext>
                </a:extLst>
              </p:cNvPr>
              <p:cNvSpPr/>
              <p:nvPr/>
            </p:nvSpPr>
            <p:spPr>
              <a:xfrm>
                <a:off x="1052895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0DD1BCD8-FD19-BC32-4A68-7D965B67BCDD}"/>
                  </a:ext>
                </a:extLst>
              </p:cNvPr>
              <p:cNvSpPr/>
              <p:nvPr/>
            </p:nvSpPr>
            <p:spPr>
              <a:xfrm>
                <a:off x="109052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FFEB22EF-324C-758D-8689-CB753F53D2EE}"/>
                  </a:ext>
                </a:extLst>
              </p:cNvPr>
              <p:cNvSpPr/>
              <p:nvPr/>
            </p:nvSpPr>
            <p:spPr>
              <a:xfrm>
                <a:off x="6054669" y="3125397"/>
                <a:ext cx="387459" cy="3036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E2E156F-195B-E9EE-4B6B-CD32135FBD1C}"/>
                </a:ext>
              </a:extLst>
            </p:cNvPr>
            <p:cNvSpPr/>
            <p:nvPr/>
          </p:nvSpPr>
          <p:spPr>
            <a:xfrm>
              <a:off x="642431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74CFAFF-160F-DAFE-0DAB-BB546F55286C}"/>
                </a:ext>
              </a:extLst>
            </p:cNvPr>
            <p:cNvSpPr/>
            <p:nvPr/>
          </p:nvSpPr>
          <p:spPr>
            <a:xfrm>
              <a:off x="6783555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B737644-7D97-A77F-186B-0003552B9B9C}"/>
                </a:ext>
              </a:extLst>
            </p:cNvPr>
            <p:cNvSpPr/>
            <p:nvPr/>
          </p:nvSpPr>
          <p:spPr>
            <a:xfrm>
              <a:off x="7142791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01EA067-FF71-9E0A-4038-ADA70E4ED5A8}"/>
                </a:ext>
              </a:extLst>
            </p:cNvPr>
            <p:cNvSpPr/>
            <p:nvPr/>
          </p:nvSpPr>
          <p:spPr>
            <a:xfrm>
              <a:off x="749505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5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B263FFA-1224-9B9A-96EC-405CFE643B42}"/>
                </a:ext>
              </a:extLst>
            </p:cNvPr>
            <p:cNvSpPr/>
            <p:nvPr/>
          </p:nvSpPr>
          <p:spPr>
            <a:xfrm>
              <a:off x="784731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B8BD648-75F6-012F-1761-27F636F5F5D1}"/>
                </a:ext>
              </a:extLst>
            </p:cNvPr>
            <p:cNvSpPr/>
            <p:nvPr/>
          </p:nvSpPr>
          <p:spPr>
            <a:xfrm>
              <a:off x="819957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5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61C492A-42ED-53FA-ED8F-70866696641A}"/>
                </a:ext>
              </a:extLst>
            </p:cNvPr>
            <p:cNvSpPr/>
            <p:nvPr/>
          </p:nvSpPr>
          <p:spPr>
            <a:xfrm>
              <a:off x="855183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8FD6FF1-5E9D-37B0-8C78-85C62AB02CCA}"/>
                </a:ext>
              </a:extLst>
            </p:cNvPr>
            <p:cNvSpPr/>
            <p:nvPr/>
          </p:nvSpPr>
          <p:spPr>
            <a:xfrm>
              <a:off x="890409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9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29B66D1-4B8A-2A2C-30CF-D7EF9FEE6923}"/>
                </a:ext>
              </a:extLst>
            </p:cNvPr>
            <p:cNvSpPr/>
            <p:nvPr/>
          </p:nvSpPr>
          <p:spPr>
            <a:xfrm>
              <a:off x="925634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1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1B80F6E-9336-1943-6964-74CD94226D2F}"/>
                </a:ext>
              </a:extLst>
            </p:cNvPr>
            <p:cNvSpPr/>
            <p:nvPr/>
          </p:nvSpPr>
          <p:spPr>
            <a:xfrm>
              <a:off x="960860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9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2BB6E7A-3A7C-560F-E1B4-C3F8BCBA1160}"/>
                </a:ext>
              </a:extLst>
            </p:cNvPr>
            <p:cNvSpPr/>
            <p:nvPr/>
          </p:nvSpPr>
          <p:spPr>
            <a:xfrm>
              <a:off x="996086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DDFA6DA-66D8-D81A-96B9-41A202A487DD}"/>
                </a:ext>
              </a:extLst>
            </p:cNvPr>
            <p:cNvSpPr/>
            <p:nvPr/>
          </p:nvSpPr>
          <p:spPr>
            <a:xfrm>
              <a:off x="1031312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7B30887-EDA9-ECAE-3521-CA1C502E7D9A}"/>
                </a:ext>
              </a:extLst>
            </p:cNvPr>
            <p:cNvSpPr/>
            <p:nvPr/>
          </p:nvSpPr>
          <p:spPr>
            <a:xfrm>
              <a:off x="1066538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73C2B210-C7A6-1D24-20BE-A7F9093D00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03" t="19536" r="67764" b="77611"/>
          <a:stretch/>
        </p:blipFill>
        <p:spPr>
          <a:xfrm>
            <a:off x="911441" y="4740551"/>
            <a:ext cx="4872249" cy="337282"/>
          </a:xfrm>
          <a:prstGeom prst="rect">
            <a:avLst/>
          </a:prstGeom>
        </p:spPr>
      </p:pic>
      <p:pic>
        <p:nvPicPr>
          <p:cNvPr id="3073" name="그림 3072">
            <a:extLst>
              <a:ext uri="{FF2B5EF4-FFF2-40B4-BE49-F238E27FC236}">
                <a16:creationId xmlns:a16="http://schemas.microsoft.com/office/drawing/2014/main" id="{82F08182-FF5E-DA94-9051-9AA5457A61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04" t="17127" r="66041" b="80066"/>
          <a:stretch/>
        </p:blipFill>
        <p:spPr>
          <a:xfrm>
            <a:off x="911441" y="4309346"/>
            <a:ext cx="4872249" cy="313092"/>
          </a:xfrm>
          <a:prstGeom prst="rect">
            <a:avLst/>
          </a:prstGeom>
        </p:spPr>
      </p:pic>
      <p:sp>
        <p:nvSpPr>
          <p:cNvPr id="3074" name="Google Shape;209;p37">
            <a:extLst>
              <a:ext uri="{FF2B5EF4-FFF2-40B4-BE49-F238E27FC236}">
                <a16:creationId xmlns:a16="http://schemas.microsoft.com/office/drawing/2014/main" id="{71147684-C45A-D395-FC15-5EAC7F4C201A}"/>
              </a:ext>
            </a:extLst>
          </p:cNvPr>
          <p:cNvSpPr txBox="1"/>
          <p:nvPr/>
        </p:nvSpPr>
        <p:spPr>
          <a:xfrm>
            <a:off x="54255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리스트 형식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75" name="Google Shape;209;p37">
            <a:extLst>
              <a:ext uri="{FF2B5EF4-FFF2-40B4-BE49-F238E27FC236}">
                <a16:creationId xmlns:a16="http://schemas.microsoft.com/office/drawing/2014/main" id="{F25E1D68-D2C8-7C41-41B2-ACAD687289C9}"/>
              </a:ext>
            </a:extLst>
          </p:cNvPr>
          <p:cNvSpPr txBox="1"/>
          <p:nvPr/>
        </p:nvSpPr>
        <p:spPr>
          <a:xfrm>
            <a:off x="560146" y="3829069"/>
            <a:ext cx="43166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대괄호 사용 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804145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5685D1-B60A-4EE3-9A5E-6E872629B90E}"/>
              </a:ext>
            </a:extLst>
          </p:cNvPr>
          <p:cNvSpPr txBox="1"/>
          <p:nvPr/>
        </p:nvSpPr>
        <p:spPr>
          <a:xfrm>
            <a:off x="4540131" y="2945013"/>
            <a:ext cx="311174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defRPr>
            </a:lvl1pPr>
          </a:lstStyle>
          <a:p>
            <a:r>
              <a:rPr lang="ko-KR" altLang="en-US" b="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복습 타임</a:t>
            </a:r>
            <a:endParaRPr lang="en-US" altLang="ko-KR" b="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BBEFA8-8BF1-2459-E1F8-98FF60E29BFF}"/>
              </a:ext>
            </a:extLst>
          </p:cNvPr>
          <p:cNvGrpSpPr/>
          <p:nvPr/>
        </p:nvGrpSpPr>
        <p:grpSpPr>
          <a:xfrm>
            <a:off x="50799" y="6196698"/>
            <a:ext cx="2027220" cy="609103"/>
            <a:chOff x="858843" y="989478"/>
            <a:chExt cx="8108017" cy="2436157"/>
          </a:xfrm>
        </p:grpSpPr>
        <p:pic>
          <p:nvPicPr>
            <p:cNvPr id="3" name="그림 2" descr="상징, 로고, 텍스트, 폰트이(가) 표시된 사진&#10;&#10;자동 생성된 설명">
              <a:extLst>
                <a:ext uri="{FF2B5EF4-FFF2-40B4-BE49-F238E27FC236}">
                  <a16:creationId xmlns:a16="http://schemas.microsoft.com/office/drawing/2014/main" id="{EFC9A669-9FB9-1A09-7270-16305F6E1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43" y="1040613"/>
              <a:ext cx="2333888" cy="2333888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10A044D-F496-65AF-2897-EEB187C3DAAB}"/>
                </a:ext>
              </a:extLst>
            </p:cNvPr>
            <p:cNvGrpSpPr/>
            <p:nvPr/>
          </p:nvGrpSpPr>
          <p:grpSpPr>
            <a:xfrm>
              <a:off x="3225139" y="989478"/>
              <a:ext cx="5741721" cy="2436157"/>
              <a:chOff x="3225139" y="1257300"/>
              <a:chExt cx="5741721" cy="2436157"/>
            </a:xfrm>
          </p:grpSpPr>
          <p:pic>
            <p:nvPicPr>
              <p:cNvPr id="11" name="그림 10" descr="폰트, 블랙, 스크린샷, 그래픽이(가) 표시된 사진&#10;&#10;자동 생성된 설명">
                <a:extLst>
                  <a:ext uri="{FF2B5EF4-FFF2-40B4-BE49-F238E27FC236}">
                    <a16:creationId xmlns:a16="http://schemas.microsoft.com/office/drawing/2014/main" id="{CFCABDA1-E2B8-91E6-641A-C68C0DDD32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963" b="25173"/>
              <a:stretch/>
            </p:blipFill>
            <p:spPr>
              <a:xfrm>
                <a:off x="3225139" y="1257300"/>
                <a:ext cx="5741721" cy="1344952"/>
              </a:xfrm>
              <a:prstGeom prst="rect">
                <a:avLst/>
              </a:prstGeom>
            </p:spPr>
          </p:pic>
          <p:pic>
            <p:nvPicPr>
              <p:cNvPr id="12" name="그림 11" descr="폰트, 그래픽, 블랙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E292DDF7-C1A1-6199-1C1B-F228FA7E3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2" y="2207557"/>
                <a:ext cx="5676900" cy="1485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784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C306-77DF-72B6-BEE4-FE602199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40F0CED-FA71-1DAC-85EE-109017B4FEC4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AE2B9F67-6635-8C3A-6E9D-42892127F030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리스트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8376D939-8FAD-23AF-B178-9FE2B6403199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ADC8A1F-D75F-A819-3E9D-C478E1B34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5" b="74671"/>
          <a:stretch/>
        </p:blipFill>
        <p:spPr bwMode="auto">
          <a:xfrm>
            <a:off x="560146" y="2321006"/>
            <a:ext cx="6493023" cy="82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013739A-B3FD-F56E-9D59-E7C643B00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FD9248F-0A43-F427-5400-FD4D575A0F28}"/>
              </a:ext>
            </a:extLst>
          </p:cNvPr>
          <p:cNvGrpSpPr/>
          <p:nvPr/>
        </p:nvGrpSpPr>
        <p:grpSpPr>
          <a:xfrm>
            <a:off x="6145550" y="3829069"/>
            <a:ext cx="5135009" cy="1997664"/>
            <a:chOff x="5957506" y="3508335"/>
            <a:chExt cx="5273602" cy="205158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4FC8567-09B5-F381-76F0-141B24E2EF97}"/>
                </a:ext>
              </a:extLst>
            </p:cNvPr>
            <p:cNvGrpSpPr/>
            <p:nvPr/>
          </p:nvGrpSpPr>
          <p:grpSpPr>
            <a:xfrm>
              <a:off x="5957506" y="3508335"/>
              <a:ext cx="5273602" cy="2051580"/>
              <a:chOff x="5876325" y="1855099"/>
              <a:chExt cx="5633203" cy="2191476"/>
            </a:xfrm>
          </p:grpSpPr>
          <p:pic>
            <p:nvPicPr>
              <p:cNvPr id="48" name="Picture 4" descr="COS Pro 2급 파이썬: 22.1 문자열을 인덱스로 접근하기">
                <a:extLst>
                  <a:ext uri="{FF2B5EF4-FFF2-40B4-BE49-F238E27FC236}">
                    <a16:creationId xmlns:a16="http://schemas.microsoft.com/office/drawing/2014/main" id="{E4743409-09C1-D67E-D150-42A930B93D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8" t="23825" r="3026" b="27373"/>
              <a:stretch/>
            </p:blipFill>
            <p:spPr bwMode="auto">
              <a:xfrm>
                <a:off x="5876325" y="1855099"/>
                <a:ext cx="5633203" cy="2191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FFA54A53-998E-9EEE-8752-8F1447D9D875}"/>
                  </a:ext>
                </a:extLst>
              </p:cNvPr>
              <p:cNvSpPr/>
              <p:nvPr/>
            </p:nvSpPr>
            <p:spPr>
              <a:xfrm>
                <a:off x="6374969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693232F-1A35-23AB-65A4-8592F6A710D1}"/>
                  </a:ext>
                </a:extLst>
              </p:cNvPr>
              <p:cNvSpPr/>
              <p:nvPr/>
            </p:nvSpPr>
            <p:spPr>
              <a:xfrm>
                <a:off x="6758701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6833837-1781-31BB-CFA8-116FA3C7E3F0}"/>
                  </a:ext>
                </a:extLst>
              </p:cNvPr>
              <p:cNvSpPr/>
              <p:nvPr/>
            </p:nvSpPr>
            <p:spPr>
              <a:xfrm>
                <a:off x="71424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D4A34B2-BE42-F1CB-36E2-C3938E91C99D}"/>
                  </a:ext>
                </a:extLst>
              </p:cNvPr>
              <p:cNvSpPr/>
              <p:nvPr/>
            </p:nvSpPr>
            <p:spPr>
              <a:xfrm>
                <a:off x="751871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7497AE4-E1E6-FD26-C6DE-BACC3C2A7EE8}"/>
                  </a:ext>
                </a:extLst>
              </p:cNvPr>
              <p:cNvSpPr/>
              <p:nvPr/>
            </p:nvSpPr>
            <p:spPr>
              <a:xfrm>
                <a:off x="789499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7762E96-E515-DDD6-AC72-3328E26D583B}"/>
                  </a:ext>
                </a:extLst>
              </p:cNvPr>
              <p:cNvSpPr/>
              <p:nvPr/>
            </p:nvSpPr>
            <p:spPr>
              <a:xfrm>
                <a:off x="827127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EB51A4D-20D6-928B-EEB2-D9B0BD592670}"/>
                  </a:ext>
                </a:extLst>
              </p:cNvPr>
              <p:cNvSpPr/>
              <p:nvPr/>
            </p:nvSpPr>
            <p:spPr>
              <a:xfrm>
                <a:off x="864755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E09C7E4-2B4D-569F-E6D5-6A034A600613}"/>
                  </a:ext>
                </a:extLst>
              </p:cNvPr>
              <p:cNvSpPr/>
              <p:nvPr/>
            </p:nvSpPr>
            <p:spPr>
              <a:xfrm>
                <a:off x="90238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BC78D373-7E43-1331-892F-9587FDD4539E}"/>
                  </a:ext>
                </a:extLst>
              </p:cNvPr>
              <p:cNvSpPr/>
              <p:nvPr/>
            </p:nvSpPr>
            <p:spPr>
              <a:xfrm>
                <a:off x="940011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9A6B6009-D88C-0E91-5010-E31AF61405C9}"/>
                  </a:ext>
                </a:extLst>
              </p:cNvPr>
              <p:cNvSpPr/>
              <p:nvPr/>
            </p:nvSpPr>
            <p:spPr>
              <a:xfrm>
                <a:off x="977639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C29D6B9-6762-92BC-446A-56C8972430BA}"/>
                  </a:ext>
                </a:extLst>
              </p:cNvPr>
              <p:cNvSpPr/>
              <p:nvPr/>
            </p:nvSpPr>
            <p:spPr>
              <a:xfrm>
                <a:off x="1015267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EDB9B3C-4E80-B667-01AF-DCBC39FD6E81}"/>
                  </a:ext>
                </a:extLst>
              </p:cNvPr>
              <p:cNvSpPr/>
              <p:nvPr/>
            </p:nvSpPr>
            <p:spPr>
              <a:xfrm>
                <a:off x="1052895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4242712C-F087-DE8E-F9D0-109230D9329B}"/>
                  </a:ext>
                </a:extLst>
              </p:cNvPr>
              <p:cNvSpPr/>
              <p:nvPr/>
            </p:nvSpPr>
            <p:spPr>
              <a:xfrm>
                <a:off x="109052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1EBFEE73-1640-3827-B76B-52916E8128C6}"/>
                  </a:ext>
                </a:extLst>
              </p:cNvPr>
              <p:cNvSpPr/>
              <p:nvPr/>
            </p:nvSpPr>
            <p:spPr>
              <a:xfrm>
                <a:off x="6054669" y="3125397"/>
                <a:ext cx="387459" cy="3036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AED0000-7E4C-D24C-7CA7-1103F1041F5F}"/>
                </a:ext>
              </a:extLst>
            </p:cNvPr>
            <p:cNvSpPr/>
            <p:nvPr/>
          </p:nvSpPr>
          <p:spPr>
            <a:xfrm>
              <a:off x="642431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3A7E250-3F0D-6E0A-D98E-4898DA810E14}"/>
                </a:ext>
              </a:extLst>
            </p:cNvPr>
            <p:cNvSpPr/>
            <p:nvPr/>
          </p:nvSpPr>
          <p:spPr>
            <a:xfrm>
              <a:off x="6783555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5C8AB05-BA71-F66A-DD8B-2B9B686D4A32}"/>
                </a:ext>
              </a:extLst>
            </p:cNvPr>
            <p:cNvSpPr/>
            <p:nvPr/>
          </p:nvSpPr>
          <p:spPr>
            <a:xfrm>
              <a:off x="7142791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B426CC3-9843-4EE0-EE10-52C1D030F3DD}"/>
                </a:ext>
              </a:extLst>
            </p:cNvPr>
            <p:cNvSpPr/>
            <p:nvPr/>
          </p:nvSpPr>
          <p:spPr>
            <a:xfrm>
              <a:off x="749505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5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3587C1-CBD6-93EE-5C35-E9D8C6A57FF9}"/>
                </a:ext>
              </a:extLst>
            </p:cNvPr>
            <p:cNvSpPr/>
            <p:nvPr/>
          </p:nvSpPr>
          <p:spPr>
            <a:xfrm>
              <a:off x="784731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EF691A3-2104-71F5-DDCD-D14647FADF32}"/>
                </a:ext>
              </a:extLst>
            </p:cNvPr>
            <p:cNvSpPr/>
            <p:nvPr/>
          </p:nvSpPr>
          <p:spPr>
            <a:xfrm>
              <a:off x="819957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5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6521ACD-E826-E2E0-EDDA-2D1233B299C2}"/>
                </a:ext>
              </a:extLst>
            </p:cNvPr>
            <p:cNvSpPr/>
            <p:nvPr/>
          </p:nvSpPr>
          <p:spPr>
            <a:xfrm>
              <a:off x="855183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7D94A4F-57D2-0165-7C94-5308BBCA70D6}"/>
                </a:ext>
              </a:extLst>
            </p:cNvPr>
            <p:cNvSpPr/>
            <p:nvPr/>
          </p:nvSpPr>
          <p:spPr>
            <a:xfrm>
              <a:off x="890409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9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26BE3C7-9730-0A5A-9681-A2E9BA87DDD2}"/>
                </a:ext>
              </a:extLst>
            </p:cNvPr>
            <p:cNvSpPr/>
            <p:nvPr/>
          </p:nvSpPr>
          <p:spPr>
            <a:xfrm>
              <a:off x="925634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1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06F54A9-3AE2-94BC-2D30-C60C66B8A3CD}"/>
                </a:ext>
              </a:extLst>
            </p:cNvPr>
            <p:cNvSpPr/>
            <p:nvPr/>
          </p:nvSpPr>
          <p:spPr>
            <a:xfrm>
              <a:off x="960860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9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2BD20E3-B315-FF12-2121-B63005A9FE1F}"/>
                </a:ext>
              </a:extLst>
            </p:cNvPr>
            <p:cNvSpPr/>
            <p:nvPr/>
          </p:nvSpPr>
          <p:spPr>
            <a:xfrm>
              <a:off x="996086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715342B-4DCC-9A29-09D3-D7AA4278B529}"/>
                </a:ext>
              </a:extLst>
            </p:cNvPr>
            <p:cNvSpPr/>
            <p:nvPr/>
          </p:nvSpPr>
          <p:spPr>
            <a:xfrm>
              <a:off x="1031312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DFC22A6-231A-C3C1-CFAC-031040FBF13F}"/>
                </a:ext>
              </a:extLst>
            </p:cNvPr>
            <p:cNvSpPr/>
            <p:nvPr/>
          </p:nvSpPr>
          <p:spPr>
            <a:xfrm>
              <a:off x="1066538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074" name="Google Shape;209;p37">
            <a:extLst>
              <a:ext uri="{FF2B5EF4-FFF2-40B4-BE49-F238E27FC236}">
                <a16:creationId xmlns:a16="http://schemas.microsoft.com/office/drawing/2014/main" id="{095781D2-FD52-1A57-7608-839A5379A479}"/>
              </a:ext>
            </a:extLst>
          </p:cNvPr>
          <p:cNvSpPr txBox="1"/>
          <p:nvPr/>
        </p:nvSpPr>
        <p:spPr>
          <a:xfrm>
            <a:off x="54255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리스트 생성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1167F4-5D56-053D-79A2-8C9C544F50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0001" b="73333"/>
          <a:stretch/>
        </p:blipFill>
        <p:spPr>
          <a:xfrm>
            <a:off x="643250" y="3851886"/>
            <a:ext cx="4468538" cy="20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54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34C76-2F8F-3159-7E2A-E1C323837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D78AA7-53D6-708A-26FF-72917899D835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C84947A7-A8A6-BD08-4C8D-E61ADFC43981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리스트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96100E9B-D877-B7A3-242A-5B6660703E31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AE063E7-2F89-6B3E-0860-989BBCF45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5" b="74671"/>
          <a:stretch/>
        </p:blipFill>
        <p:spPr bwMode="auto">
          <a:xfrm>
            <a:off x="560146" y="2321006"/>
            <a:ext cx="6493023" cy="82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0BB1FE6-01B7-EC7B-B5B0-D2571E3AE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5" name="그림 3114">
            <a:extLst>
              <a:ext uri="{FF2B5EF4-FFF2-40B4-BE49-F238E27FC236}">
                <a16:creationId xmlns:a16="http://schemas.microsoft.com/office/drawing/2014/main" id="{AAC0B7BC-282E-9469-1E90-B7E043EDE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671" y="3429000"/>
            <a:ext cx="3974769" cy="2037748"/>
          </a:xfrm>
          <a:prstGeom prst="rect">
            <a:avLst/>
          </a:prstGeom>
        </p:spPr>
      </p:pic>
      <p:sp>
        <p:nvSpPr>
          <p:cNvPr id="3116" name="Google Shape;209;p37">
            <a:extLst>
              <a:ext uri="{FF2B5EF4-FFF2-40B4-BE49-F238E27FC236}">
                <a16:creationId xmlns:a16="http://schemas.microsoft.com/office/drawing/2014/main" id="{4949ADEC-EF12-C1D3-6EA4-5E6F113A7527}"/>
              </a:ext>
            </a:extLst>
          </p:cNvPr>
          <p:cNvSpPr txBox="1"/>
          <p:nvPr/>
        </p:nvSpPr>
        <p:spPr>
          <a:xfrm>
            <a:off x="54255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특징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17" name="Google Shape;209;p37">
            <a:extLst>
              <a:ext uri="{FF2B5EF4-FFF2-40B4-BE49-F238E27FC236}">
                <a16:creationId xmlns:a16="http://schemas.microsoft.com/office/drawing/2014/main" id="{33B15C8D-D7C8-6121-CB87-1F831044E64A}"/>
              </a:ext>
            </a:extLst>
          </p:cNvPr>
          <p:cNvSpPr txBox="1"/>
          <p:nvPr/>
        </p:nvSpPr>
        <p:spPr>
          <a:xfrm>
            <a:off x="560146" y="3829069"/>
            <a:ext cx="231737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순서 존재</a:t>
            </a:r>
            <a:endParaRPr lang="en-US" altLang="ko-KR"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수정 가능</a:t>
            </a:r>
            <a:endParaRPr lang="en-US" altLang="ko-KR" sz="16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중복 가능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18" name="Google Shape;209;p37">
            <a:extLst>
              <a:ext uri="{FF2B5EF4-FFF2-40B4-BE49-F238E27FC236}">
                <a16:creationId xmlns:a16="http://schemas.microsoft.com/office/drawing/2014/main" id="{45164489-48F3-ADA1-4FCE-0017271C960A}"/>
              </a:ext>
            </a:extLst>
          </p:cNvPr>
          <p:cNvSpPr txBox="1"/>
          <p:nvPr/>
        </p:nvSpPr>
        <p:spPr>
          <a:xfrm>
            <a:off x="273556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요소 접근 방법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119" name="Google Shape;209;p37">
            <a:extLst>
              <a:ext uri="{FF2B5EF4-FFF2-40B4-BE49-F238E27FC236}">
                <a16:creationId xmlns:a16="http://schemas.microsoft.com/office/drawing/2014/main" id="{E9751BFE-EEB0-9577-74E3-87913EE265FD}"/>
              </a:ext>
            </a:extLst>
          </p:cNvPr>
          <p:cNvSpPr txBox="1"/>
          <p:nvPr/>
        </p:nvSpPr>
        <p:spPr>
          <a:xfrm>
            <a:off x="2753156" y="3829069"/>
            <a:ext cx="23173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Index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접근</a:t>
            </a:r>
          </a:p>
        </p:txBody>
      </p:sp>
    </p:spTree>
    <p:extLst>
      <p:ext uri="{BB962C8B-B14F-4D97-AF65-F5344CB8AC3E}">
        <p14:creationId xmlns:p14="http://schemas.microsoft.com/office/powerpoint/2010/main" val="306266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3F637-80FB-26B1-8FEF-D6F33F83D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3A292E-401E-75FF-D96D-F6FBFC34FBE9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84577FBE-92F5-E734-FF8F-39221D7AAC17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리스트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796C61DE-DF14-55D7-82CA-E0F1BC77358E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9A43E-06F1-CF56-6F27-D36453330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54" y="1804547"/>
            <a:ext cx="10886306" cy="41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71409-1FB1-5F41-2D83-5A77011B6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A3D8FBD6-C458-A7C3-D6C1-C3CCBFD79683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튜플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B0E19C49-D397-3AEC-066E-6A0FF0624832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16D8AB-B205-7D02-D8D5-E3B5C5C8B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4" b="60857"/>
          <a:stretch/>
        </p:blipFill>
        <p:spPr bwMode="auto">
          <a:xfrm>
            <a:off x="560146" y="2212519"/>
            <a:ext cx="6493023" cy="9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5D427D6-36FC-6BB8-3260-B54BEAB67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71F3734-F0A1-F489-9DAE-C0B4835DDD56}"/>
              </a:ext>
            </a:extLst>
          </p:cNvPr>
          <p:cNvGrpSpPr/>
          <p:nvPr/>
        </p:nvGrpSpPr>
        <p:grpSpPr>
          <a:xfrm>
            <a:off x="6145550" y="3829069"/>
            <a:ext cx="5135009" cy="1997664"/>
            <a:chOff x="5957506" y="3508335"/>
            <a:chExt cx="5273602" cy="205158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FD21767F-3F2B-BC18-030B-5D80EC5AEF36}"/>
                </a:ext>
              </a:extLst>
            </p:cNvPr>
            <p:cNvGrpSpPr/>
            <p:nvPr/>
          </p:nvGrpSpPr>
          <p:grpSpPr>
            <a:xfrm>
              <a:off x="5957506" y="3508335"/>
              <a:ext cx="5273602" cy="2051580"/>
              <a:chOff x="5876325" y="1855099"/>
              <a:chExt cx="5633203" cy="2191476"/>
            </a:xfrm>
          </p:grpSpPr>
          <p:pic>
            <p:nvPicPr>
              <p:cNvPr id="48" name="Picture 4" descr="COS Pro 2급 파이썬: 22.1 문자열을 인덱스로 접근하기">
                <a:extLst>
                  <a:ext uri="{FF2B5EF4-FFF2-40B4-BE49-F238E27FC236}">
                    <a16:creationId xmlns:a16="http://schemas.microsoft.com/office/drawing/2014/main" id="{FD478740-3516-118D-0D39-6188701ADF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8" t="23825" r="3026" b="27373"/>
              <a:stretch/>
            </p:blipFill>
            <p:spPr bwMode="auto">
              <a:xfrm>
                <a:off x="5876325" y="1855099"/>
                <a:ext cx="5633203" cy="2191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55D4D10-61DF-76E3-E1FA-4905D3E74943}"/>
                  </a:ext>
                </a:extLst>
              </p:cNvPr>
              <p:cNvSpPr/>
              <p:nvPr/>
            </p:nvSpPr>
            <p:spPr>
              <a:xfrm>
                <a:off x="6374969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0802C86-0DF1-E153-FA20-B37BF2BA38D6}"/>
                  </a:ext>
                </a:extLst>
              </p:cNvPr>
              <p:cNvSpPr/>
              <p:nvPr/>
            </p:nvSpPr>
            <p:spPr>
              <a:xfrm>
                <a:off x="6758701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F2FB2C22-ECC3-A981-591E-589AD89778DF}"/>
                  </a:ext>
                </a:extLst>
              </p:cNvPr>
              <p:cNvSpPr/>
              <p:nvPr/>
            </p:nvSpPr>
            <p:spPr>
              <a:xfrm>
                <a:off x="71424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2C77A75-F4A1-EA0E-379D-BE9A79FD2468}"/>
                  </a:ext>
                </a:extLst>
              </p:cNvPr>
              <p:cNvSpPr/>
              <p:nvPr/>
            </p:nvSpPr>
            <p:spPr>
              <a:xfrm>
                <a:off x="751871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9633ED1-9238-4A7A-FEE6-840ED59E954B}"/>
                  </a:ext>
                </a:extLst>
              </p:cNvPr>
              <p:cNvSpPr/>
              <p:nvPr/>
            </p:nvSpPr>
            <p:spPr>
              <a:xfrm>
                <a:off x="789499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5D09C14-A699-4A8C-022B-45879FB07FED}"/>
                  </a:ext>
                </a:extLst>
              </p:cNvPr>
              <p:cNvSpPr/>
              <p:nvPr/>
            </p:nvSpPr>
            <p:spPr>
              <a:xfrm>
                <a:off x="827127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D997328-6EF1-555F-F770-EFC29E419C0B}"/>
                  </a:ext>
                </a:extLst>
              </p:cNvPr>
              <p:cNvSpPr/>
              <p:nvPr/>
            </p:nvSpPr>
            <p:spPr>
              <a:xfrm>
                <a:off x="864755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48FEDE7-2DB3-F394-820B-E6E00E2089CE}"/>
                  </a:ext>
                </a:extLst>
              </p:cNvPr>
              <p:cNvSpPr/>
              <p:nvPr/>
            </p:nvSpPr>
            <p:spPr>
              <a:xfrm>
                <a:off x="90238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917A006-507C-A2A2-55BC-A16B6E4F83E0}"/>
                  </a:ext>
                </a:extLst>
              </p:cNvPr>
              <p:cNvSpPr/>
              <p:nvPr/>
            </p:nvSpPr>
            <p:spPr>
              <a:xfrm>
                <a:off x="940011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C23C2870-0703-2889-158B-40DCF66C15B0}"/>
                  </a:ext>
                </a:extLst>
              </p:cNvPr>
              <p:cNvSpPr/>
              <p:nvPr/>
            </p:nvSpPr>
            <p:spPr>
              <a:xfrm>
                <a:off x="977639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800646B1-014E-5591-C089-662DF9C7A458}"/>
                  </a:ext>
                </a:extLst>
              </p:cNvPr>
              <p:cNvSpPr/>
              <p:nvPr/>
            </p:nvSpPr>
            <p:spPr>
              <a:xfrm>
                <a:off x="1015267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F56804D-2FBE-1B4E-5CC0-976F5730603C}"/>
                  </a:ext>
                </a:extLst>
              </p:cNvPr>
              <p:cNvSpPr/>
              <p:nvPr/>
            </p:nvSpPr>
            <p:spPr>
              <a:xfrm>
                <a:off x="1052895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3DEF7B6F-6753-FC59-31B1-FDCCF0248958}"/>
                  </a:ext>
                </a:extLst>
              </p:cNvPr>
              <p:cNvSpPr/>
              <p:nvPr/>
            </p:nvSpPr>
            <p:spPr>
              <a:xfrm>
                <a:off x="109052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D7D567D-8FF7-E6EB-212B-7AD63EC4A29A}"/>
                  </a:ext>
                </a:extLst>
              </p:cNvPr>
              <p:cNvSpPr/>
              <p:nvPr/>
            </p:nvSpPr>
            <p:spPr>
              <a:xfrm>
                <a:off x="6054669" y="3125397"/>
                <a:ext cx="387459" cy="3036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1C98AF5-6D1D-D3D9-099C-92378562AE5A}"/>
                </a:ext>
              </a:extLst>
            </p:cNvPr>
            <p:cNvSpPr/>
            <p:nvPr/>
          </p:nvSpPr>
          <p:spPr>
            <a:xfrm>
              <a:off x="642431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EB0EBB6-A08C-4E25-362A-F749E4B4669C}"/>
                </a:ext>
              </a:extLst>
            </p:cNvPr>
            <p:cNvSpPr/>
            <p:nvPr/>
          </p:nvSpPr>
          <p:spPr>
            <a:xfrm>
              <a:off x="6783555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E4ED13B-7666-D3FA-F3EE-5357E2D1CE8F}"/>
                </a:ext>
              </a:extLst>
            </p:cNvPr>
            <p:cNvSpPr/>
            <p:nvPr/>
          </p:nvSpPr>
          <p:spPr>
            <a:xfrm>
              <a:off x="7142791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F194079-BD6E-5F60-6082-6F8E37D4E23A}"/>
                </a:ext>
              </a:extLst>
            </p:cNvPr>
            <p:cNvSpPr/>
            <p:nvPr/>
          </p:nvSpPr>
          <p:spPr>
            <a:xfrm>
              <a:off x="749505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5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AF14F06-C9F3-1807-C574-7A5A53DFC0E4}"/>
                </a:ext>
              </a:extLst>
            </p:cNvPr>
            <p:cNvSpPr/>
            <p:nvPr/>
          </p:nvSpPr>
          <p:spPr>
            <a:xfrm>
              <a:off x="784731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F4311A6-3002-2283-7DD4-FCFD87FDDB28}"/>
                </a:ext>
              </a:extLst>
            </p:cNvPr>
            <p:cNvSpPr/>
            <p:nvPr/>
          </p:nvSpPr>
          <p:spPr>
            <a:xfrm>
              <a:off x="819957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5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C8E8948-A932-91F0-EC71-862CB9AE5B72}"/>
                </a:ext>
              </a:extLst>
            </p:cNvPr>
            <p:cNvSpPr/>
            <p:nvPr/>
          </p:nvSpPr>
          <p:spPr>
            <a:xfrm>
              <a:off x="855183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47CF180-8551-1740-23C1-30160B117413}"/>
                </a:ext>
              </a:extLst>
            </p:cNvPr>
            <p:cNvSpPr/>
            <p:nvPr/>
          </p:nvSpPr>
          <p:spPr>
            <a:xfrm>
              <a:off x="890409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9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B8C8F26-0D60-9C3F-EC06-AF243CD611BD}"/>
                </a:ext>
              </a:extLst>
            </p:cNvPr>
            <p:cNvSpPr/>
            <p:nvPr/>
          </p:nvSpPr>
          <p:spPr>
            <a:xfrm>
              <a:off x="925634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1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69413C5-4A1D-3060-A118-73F60DD3AEF3}"/>
                </a:ext>
              </a:extLst>
            </p:cNvPr>
            <p:cNvSpPr/>
            <p:nvPr/>
          </p:nvSpPr>
          <p:spPr>
            <a:xfrm>
              <a:off x="960860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9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9B301F1-56ED-354D-15AB-AF1FBF6B3B98}"/>
                </a:ext>
              </a:extLst>
            </p:cNvPr>
            <p:cNvSpPr/>
            <p:nvPr/>
          </p:nvSpPr>
          <p:spPr>
            <a:xfrm>
              <a:off x="996086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6E3FAF4-AED0-C454-7E72-BAA84F63EFBA}"/>
                </a:ext>
              </a:extLst>
            </p:cNvPr>
            <p:cNvSpPr/>
            <p:nvPr/>
          </p:nvSpPr>
          <p:spPr>
            <a:xfrm>
              <a:off x="1031312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C218A-3564-265A-B285-8688C1594A1D}"/>
                </a:ext>
              </a:extLst>
            </p:cNvPr>
            <p:cNvSpPr/>
            <p:nvPr/>
          </p:nvSpPr>
          <p:spPr>
            <a:xfrm>
              <a:off x="1066538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F4D6BEA0-B2D6-7206-2C80-FF179FE8CC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03" t="43964" r="67764" b="53183"/>
          <a:stretch/>
        </p:blipFill>
        <p:spPr>
          <a:xfrm>
            <a:off x="911441" y="4740551"/>
            <a:ext cx="4872249" cy="337282"/>
          </a:xfrm>
          <a:prstGeom prst="rect">
            <a:avLst/>
          </a:prstGeom>
        </p:spPr>
      </p:pic>
      <p:pic>
        <p:nvPicPr>
          <p:cNvPr id="3072" name="그림 3071">
            <a:extLst>
              <a:ext uri="{FF2B5EF4-FFF2-40B4-BE49-F238E27FC236}">
                <a16:creationId xmlns:a16="http://schemas.microsoft.com/office/drawing/2014/main" id="{A7784FF1-DC8B-2B7D-BB5D-C4E0D5152C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04" t="41119" r="66041" b="56074"/>
          <a:stretch/>
        </p:blipFill>
        <p:spPr>
          <a:xfrm>
            <a:off x="911441" y="4309346"/>
            <a:ext cx="4872249" cy="313092"/>
          </a:xfrm>
          <a:prstGeom prst="rect">
            <a:avLst/>
          </a:prstGeom>
        </p:spPr>
      </p:pic>
      <p:sp>
        <p:nvSpPr>
          <p:cNvPr id="3073" name="Google Shape;209;p37">
            <a:extLst>
              <a:ext uri="{FF2B5EF4-FFF2-40B4-BE49-F238E27FC236}">
                <a16:creationId xmlns:a16="http://schemas.microsoft.com/office/drawing/2014/main" id="{D4C0CA25-394B-A350-A203-25D7D94DF436}"/>
              </a:ext>
            </a:extLst>
          </p:cNvPr>
          <p:cNvSpPr txBox="1"/>
          <p:nvPr/>
        </p:nvSpPr>
        <p:spPr>
          <a:xfrm>
            <a:off x="54255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튜플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형식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074" name="Google Shape;209;p37">
            <a:extLst>
              <a:ext uri="{FF2B5EF4-FFF2-40B4-BE49-F238E27FC236}">
                <a16:creationId xmlns:a16="http://schemas.microsoft.com/office/drawing/2014/main" id="{69F8839E-20E9-41DA-0894-5B291FEDAA78}"/>
              </a:ext>
            </a:extLst>
          </p:cNvPr>
          <p:cNvSpPr txBox="1"/>
          <p:nvPr/>
        </p:nvSpPr>
        <p:spPr>
          <a:xfrm>
            <a:off x="560146" y="3829069"/>
            <a:ext cx="43166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소괄호 사용 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84131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BB30A-E520-EAE4-8089-2137D9272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BC811CBC-8D84-8451-7607-56E4076A26CB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튜플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0C21A02C-9D1A-A7B0-A491-E038274105CD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00B5425-DBF1-44EA-9F4E-D1F4ED521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4" b="60857"/>
          <a:stretch/>
        </p:blipFill>
        <p:spPr bwMode="auto">
          <a:xfrm>
            <a:off x="560146" y="2212519"/>
            <a:ext cx="6493023" cy="9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31BA3EF-7D4D-2BD7-3A66-30D0BAD5F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585AD31-CC5C-A4AB-74FB-102B0DFC2180}"/>
              </a:ext>
            </a:extLst>
          </p:cNvPr>
          <p:cNvGrpSpPr/>
          <p:nvPr/>
        </p:nvGrpSpPr>
        <p:grpSpPr>
          <a:xfrm>
            <a:off x="6005781" y="3491669"/>
            <a:ext cx="5135009" cy="1997664"/>
            <a:chOff x="5957506" y="3508335"/>
            <a:chExt cx="5273602" cy="205158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012211B-6E02-F3EE-A632-B2E98206A995}"/>
                </a:ext>
              </a:extLst>
            </p:cNvPr>
            <p:cNvGrpSpPr/>
            <p:nvPr/>
          </p:nvGrpSpPr>
          <p:grpSpPr>
            <a:xfrm>
              <a:off x="5957506" y="3508335"/>
              <a:ext cx="5273602" cy="2051580"/>
              <a:chOff x="5876325" y="1855099"/>
              <a:chExt cx="5633203" cy="2191476"/>
            </a:xfrm>
          </p:grpSpPr>
          <p:pic>
            <p:nvPicPr>
              <p:cNvPr id="21" name="Picture 4" descr="COS Pro 2급 파이썬: 22.1 문자열을 인덱스로 접근하기">
                <a:extLst>
                  <a:ext uri="{FF2B5EF4-FFF2-40B4-BE49-F238E27FC236}">
                    <a16:creationId xmlns:a16="http://schemas.microsoft.com/office/drawing/2014/main" id="{1B7663AA-D00D-5DFE-09EC-204EBF11A9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8" t="23825" r="3026" b="27373"/>
              <a:stretch/>
            </p:blipFill>
            <p:spPr bwMode="auto">
              <a:xfrm>
                <a:off x="5876325" y="1855099"/>
                <a:ext cx="5633203" cy="2191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C9D1D56-1CEE-5728-9B89-479759825AE1}"/>
                  </a:ext>
                </a:extLst>
              </p:cNvPr>
              <p:cNvSpPr/>
              <p:nvPr/>
            </p:nvSpPr>
            <p:spPr>
              <a:xfrm>
                <a:off x="6374969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EC6C536-78AB-7579-7D19-0132CE9E7DA3}"/>
                  </a:ext>
                </a:extLst>
              </p:cNvPr>
              <p:cNvSpPr/>
              <p:nvPr/>
            </p:nvSpPr>
            <p:spPr>
              <a:xfrm>
                <a:off x="6758701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510EDD4-77F2-3FA2-85E4-6C2901CB0550}"/>
                  </a:ext>
                </a:extLst>
              </p:cNvPr>
              <p:cNvSpPr/>
              <p:nvPr/>
            </p:nvSpPr>
            <p:spPr>
              <a:xfrm>
                <a:off x="71424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52621F75-60E8-A51A-DDDD-AE37AF268452}"/>
                  </a:ext>
                </a:extLst>
              </p:cNvPr>
              <p:cNvSpPr/>
              <p:nvPr/>
            </p:nvSpPr>
            <p:spPr>
              <a:xfrm>
                <a:off x="751871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D9E7F8C4-90B9-FCEF-4248-0D6AF55B5E6D}"/>
                  </a:ext>
                </a:extLst>
              </p:cNvPr>
              <p:cNvSpPr/>
              <p:nvPr/>
            </p:nvSpPr>
            <p:spPr>
              <a:xfrm>
                <a:off x="789499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05D43CB-672C-81CF-0DE2-9BC6084B062A}"/>
                  </a:ext>
                </a:extLst>
              </p:cNvPr>
              <p:cNvSpPr/>
              <p:nvPr/>
            </p:nvSpPr>
            <p:spPr>
              <a:xfrm>
                <a:off x="827127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AC4CBDA-D3CA-FE9E-A3CB-6216EFA9C107}"/>
                  </a:ext>
                </a:extLst>
              </p:cNvPr>
              <p:cNvSpPr/>
              <p:nvPr/>
            </p:nvSpPr>
            <p:spPr>
              <a:xfrm>
                <a:off x="864755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7A89D3F-2B87-66FE-F46D-81E20403C713}"/>
                  </a:ext>
                </a:extLst>
              </p:cNvPr>
              <p:cNvSpPr/>
              <p:nvPr/>
            </p:nvSpPr>
            <p:spPr>
              <a:xfrm>
                <a:off x="90238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F75A055-74B6-DF5A-D1A2-428792649956}"/>
                  </a:ext>
                </a:extLst>
              </p:cNvPr>
              <p:cNvSpPr/>
              <p:nvPr/>
            </p:nvSpPr>
            <p:spPr>
              <a:xfrm>
                <a:off x="940011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1B7E48A-3B51-E0D5-64D3-B6858FEB0C91}"/>
                  </a:ext>
                </a:extLst>
              </p:cNvPr>
              <p:cNvSpPr/>
              <p:nvPr/>
            </p:nvSpPr>
            <p:spPr>
              <a:xfrm>
                <a:off x="977639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8601734-312D-5579-34C2-634D0E95BC74}"/>
                  </a:ext>
                </a:extLst>
              </p:cNvPr>
              <p:cNvSpPr/>
              <p:nvPr/>
            </p:nvSpPr>
            <p:spPr>
              <a:xfrm>
                <a:off x="1015267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889C6EC-8118-B58B-A532-8AFB2833A245}"/>
                  </a:ext>
                </a:extLst>
              </p:cNvPr>
              <p:cNvSpPr/>
              <p:nvPr/>
            </p:nvSpPr>
            <p:spPr>
              <a:xfrm>
                <a:off x="1052895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B75ACFB7-9161-7535-AC65-31C5458E7AD1}"/>
                  </a:ext>
                </a:extLst>
              </p:cNvPr>
              <p:cNvSpPr/>
              <p:nvPr/>
            </p:nvSpPr>
            <p:spPr>
              <a:xfrm>
                <a:off x="10905233" y="2474563"/>
                <a:ext cx="294468" cy="2738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4F0E1DE-7B1E-D02F-733A-AE741D0CA448}"/>
                  </a:ext>
                </a:extLst>
              </p:cNvPr>
              <p:cNvSpPr/>
              <p:nvPr/>
            </p:nvSpPr>
            <p:spPr>
              <a:xfrm>
                <a:off x="6054669" y="3125397"/>
                <a:ext cx="387459" cy="3036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D578E9-CCEB-238E-6858-B2C307A08C51}"/>
                </a:ext>
              </a:extLst>
            </p:cNvPr>
            <p:cNvSpPr/>
            <p:nvPr/>
          </p:nvSpPr>
          <p:spPr>
            <a:xfrm>
              <a:off x="642431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F13D77-B3D9-07DD-B6CE-B224F211085B}"/>
                </a:ext>
              </a:extLst>
            </p:cNvPr>
            <p:cNvSpPr/>
            <p:nvPr/>
          </p:nvSpPr>
          <p:spPr>
            <a:xfrm>
              <a:off x="6783555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764E674-7020-A890-8D5B-8EF7001C597A}"/>
                </a:ext>
              </a:extLst>
            </p:cNvPr>
            <p:cNvSpPr/>
            <p:nvPr/>
          </p:nvSpPr>
          <p:spPr>
            <a:xfrm>
              <a:off x="7142791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0D0A25-C9CD-CCC8-EC10-6D6FCD6753D4}"/>
                </a:ext>
              </a:extLst>
            </p:cNvPr>
            <p:cNvSpPr/>
            <p:nvPr/>
          </p:nvSpPr>
          <p:spPr>
            <a:xfrm>
              <a:off x="749505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5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6F59007-AC6B-952B-306F-35A73ECCD56A}"/>
                </a:ext>
              </a:extLst>
            </p:cNvPr>
            <p:cNvSpPr/>
            <p:nvPr/>
          </p:nvSpPr>
          <p:spPr>
            <a:xfrm>
              <a:off x="784731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8395649-8F62-C568-0A99-E55DFF2D1F01}"/>
                </a:ext>
              </a:extLst>
            </p:cNvPr>
            <p:cNvSpPr/>
            <p:nvPr/>
          </p:nvSpPr>
          <p:spPr>
            <a:xfrm>
              <a:off x="819957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5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0B9B793-F530-EDDD-C3B6-FFA2BB67516B}"/>
                </a:ext>
              </a:extLst>
            </p:cNvPr>
            <p:cNvSpPr/>
            <p:nvPr/>
          </p:nvSpPr>
          <p:spPr>
            <a:xfrm>
              <a:off x="855183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E45D8BE-D56B-4FEE-7467-CD264D8CC95D}"/>
                </a:ext>
              </a:extLst>
            </p:cNvPr>
            <p:cNvSpPr/>
            <p:nvPr/>
          </p:nvSpPr>
          <p:spPr>
            <a:xfrm>
              <a:off x="8904090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9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784E691-7209-A80D-07BE-941D2D3A33C6}"/>
                </a:ext>
              </a:extLst>
            </p:cNvPr>
            <p:cNvSpPr/>
            <p:nvPr/>
          </p:nvSpPr>
          <p:spPr>
            <a:xfrm>
              <a:off x="925634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1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FDC843C-8F70-8B72-4606-426EEB9A2F1E}"/>
                </a:ext>
              </a:extLst>
            </p:cNvPr>
            <p:cNvSpPr/>
            <p:nvPr/>
          </p:nvSpPr>
          <p:spPr>
            <a:xfrm>
              <a:off x="960860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9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DF4F641-6AE2-7DBD-AFFA-7866B2ECD949}"/>
                </a:ext>
              </a:extLst>
            </p:cNvPr>
            <p:cNvSpPr/>
            <p:nvPr/>
          </p:nvSpPr>
          <p:spPr>
            <a:xfrm>
              <a:off x="996086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2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65C0E63-E961-E61D-813F-75E32C36DECF}"/>
                </a:ext>
              </a:extLst>
            </p:cNvPr>
            <p:cNvSpPr/>
            <p:nvPr/>
          </p:nvSpPr>
          <p:spPr>
            <a:xfrm>
              <a:off x="1031312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E87AB32-7D3D-6EBA-2A96-90E0AE9A76F6}"/>
                </a:ext>
              </a:extLst>
            </p:cNvPr>
            <p:cNvSpPr/>
            <p:nvPr/>
          </p:nvSpPr>
          <p:spPr>
            <a:xfrm>
              <a:off x="10665389" y="4088255"/>
              <a:ext cx="275670" cy="256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</a:rPr>
                <a:t>0</a:t>
              </a:r>
              <a:endParaRPr lang="ko-KR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6" name="Google Shape;209;p37">
            <a:extLst>
              <a:ext uri="{FF2B5EF4-FFF2-40B4-BE49-F238E27FC236}">
                <a16:creationId xmlns:a16="http://schemas.microsoft.com/office/drawing/2014/main" id="{EB5C414A-01D1-6B79-6897-49E0A16BF50F}"/>
              </a:ext>
            </a:extLst>
          </p:cNvPr>
          <p:cNvSpPr txBox="1"/>
          <p:nvPr/>
        </p:nvSpPr>
        <p:spPr>
          <a:xfrm>
            <a:off x="54255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튜플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생성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5807415-BE2F-5BF3-4844-1510930B4F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982" r="60001" b="49173"/>
          <a:stretch/>
        </p:blipFill>
        <p:spPr>
          <a:xfrm>
            <a:off x="643250" y="3851886"/>
            <a:ext cx="4468538" cy="170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71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59678-FDCC-6C2F-20C9-77121D29C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0582F9BE-5BA0-F4C0-A996-E041E6B49014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튜플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721E8C95-1575-0A79-18A3-3369BF66EBF3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6D93E55-FF64-65AB-12D9-A0EA7CD55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4" b="60857"/>
          <a:stretch/>
        </p:blipFill>
        <p:spPr bwMode="auto">
          <a:xfrm>
            <a:off x="560146" y="2212519"/>
            <a:ext cx="6493023" cy="9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D70BC08-A0F9-0651-35F3-267DF898C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09;p37">
            <a:extLst>
              <a:ext uri="{FF2B5EF4-FFF2-40B4-BE49-F238E27FC236}">
                <a16:creationId xmlns:a16="http://schemas.microsoft.com/office/drawing/2014/main" id="{83F624E7-D411-413D-84BE-4EEF21F3E698}"/>
              </a:ext>
            </a:extLst>
          </p:cNvPr>
          <p:cNvSpPr txBox="1"/>
          <p:nvPr/>
        </p:nvSpPr>
        <p:spPr>
          <a:xfrm>
            <a:off x="54255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특징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0" name="Google Shape;209;p37">
            <a:extLst>
              <a:ext uri="{FF2B5EF4-FFF2-40B4-BE49-F238E27FC236}">
                <a16:creationId xmlns:a16="http://schemas.microsoft.com/office/drawing/2014/main" id="{05C2F4CD-2C64-C387-EDA2-FAD71138AD7F}"/>
              </a:ext>
            </a:extLst>
          </p:cNvPr>
          <p:cNvSpPr txBox="1"/>
          <p:nvPr/>
        </p:nvSpPr>
        <p:spPr>
          <a:xfrm>
            <a:off x="560146" y="3829069"/>
            <a:ext cx="231737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순서 존재</a:t>
            </a:r>
            <a:endParaRPr lang="en-US" altLang="ko-KR"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수정 불가능</a:t>
            </a:r>
            <a:endParaRPr lang="en-US" altLang="ko-KR"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중복 가능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Google Shape;209;p37">
            <a:extLst>
              <a:ext uri="{FF2B5EF4-FFF2-40B4-BE49-F238E27FC236}">
                <a16:creationId xmlns:a16="http://schemas.microsoft.com/office/drawing/2014/main" id="{7CC2B8FF-63AB-D22E-B5D2-87E9914BB90F}"/>
              </a:ext>
            </a:extLst>
          </p:cNvPr>
          <p:cNvSpPr txBox="1"/>
          <p:nvPr/>
        </p:nvSpPr>
        <p:spPr>
          <a:xfrm>
            <a:off x="273556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요소 접근 방법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Google Shape;209;p37">
            <a:extLst>
              <a:ext uri="{FF2B5EF4-FFF2-40B4-BE49-F238E27FC236}">
                <a16:creationId xmlns:a16="http://schemas.microsoft.com/office/drawing/2014/main" id="{115DA7CC-A611-06FE-0AA0-60D4B2FEB012}"/>
              </a:ext>
            </a:extLst>
          </p:cNvPr>
          <p:cNvSpPr txBox="1"/>
          <p:nvPr/>
        </p:nvSpPr>
        <p:spPr>
          <a:xfrm>
            <a:off x="2753156" y="3829069"/>
            <a:ext cx="23173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Index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접근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8A99E7-1471-FD4C-CD46-9FC6D007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580"/>
          <a:stretch/>
        </p:blipFill>
        <p:spPr>
          <a:xfrm>
            <a:off x="5169608" y="3427695"/>
            <a:ext cx="5481935" cy="291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96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CEDB9-03B1-70A2-DF9B-E516202B4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3463B2F-3EDE-E416-9244-A9FCE31504FC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83FE73C7-F989-DB44-B815-13ABBE879ECB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집합</a:t>
            </a:r>
            <a:r>
              <a:rPr lang="en-US" altLang="ko-KR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(set)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AE516CBA-76DD-BAB8-DEAE-B8850867C09E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9141887-BC3F-C1F1-3CBD-E5B15B251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06" b="25503"/>
          <a:stretch/>
        </p:blipFill>
        <p:spPr bwMode="auto">
          <a:xfrm>
            <a:off x="560146" y="2391906"/>
            <a:ext cx="6493023" cy="79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E7A9F16-EB45-1107-96BE-C6FB338F46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3417C72-8D7B-DCCC-3408-7E2B1BFE98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4" t="65852" r="66041" b="31341"/>
          <a:stretch/>
        </p:blipFill>
        <p:spPr>
          <a:xfrm>
            <a:off x="911441" y="4309346"/>
            <a:ext cx="4872249" cy="313092"/>
          </a:xfrm>
          <a:prstGeom prst="rect">
            <a:avLst/>
          </a:prstGeom>
        </p:spPr>
      </p:pic>
      <p:sp>
        <p:nvSpPr>
          <p:cNvPr id="44" name="Google Shape;209;p37">
            <a:extLst>
              <a:ext uri="{FF2B5EF4-FFF2-40B4-BE49-F238E27FC236}">
                <a16:creationId xmlns:a16="http://schemas.microsoft.com/office/drawing/2014/main" id="{636DC699-0159-63F4-98C4-D2E40AC00553}"/>
              </a:ext>
            </a:extLst>
          </p:cNvPr>
          <p:cNvSpPr txBox="1"/>
          <p:nvPr/>
        </p:nvSpPr>
        <p:spPr>
          <a:xfrm>
            <a:off x="54255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집합 형식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5" name="Google Shape;209;p37">
            <a:extLst>
              <a:ext uri="{FF2B5EF4-FFF2-40B4-BE49-F238E27FC236}">
                <a16:creationId xmlns:a16="http://schemas.microsoft.com/office/drawing/2014/main" id="{E16FD5DB-A86F-1724-B221-6C6E48236B1F}"/>
              </a:ext>
            </a:extLst>
          </p:cNvPr>
          <p:cNvSpPr txBox="1"/>
          <p:nvPr/>
        </p:nvSpPr>
        <p:spPr>
          <a:xfrm>
            <a:off x="560146" y="3829069"/>
            <a:ext cx="43166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중괄호 사용 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{}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B60A5D6E-C8D1-967E-A89A-7B611FBB21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1442" y="4717535"/>
            <a:ext cx="4001522" cy="1267723"/>
          </a:xfrm>
          <a:prstGeom prst="rect">
            <a:avLst/>
          </a:prstGeom>
        </p:spPr>
      </p:pic>
      <p:sp>
        <p:nvSpPr>
          <p:cNvPr id="48" name="Google Shape;209;p37">
            <a:extLst>
              <a:ext uri="{FF2B5EF4-FFF2-40B4-BE49-F238E27FC236}">
                <a16:creationId xmlns:a16="http://schemas.microsoft.com/office/drawing/2014/main" id="{87B86F5D-DF41-EF93-2FCF-0DB4F7537EB4}"/>
              </a:ext>
            </a:extLst>
          </p:cNvPr>
          <p:cNvSpPr txBox="1"/>
          <p:nvPr/>
        </p:nvSpPr>
        <p:spPr>
          <a:xfrm>
            <a:off x="5075319" y="5177953"/>
            <a:ext cx="32266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 </a:t>
            </a:r>
            <a:r>
              <a:rPr lang="ko-KR" altLang="en-US" sz="1600" dirty="0" err="1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중복값은</a:t>
            </a: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삭제</a:t>
            </a:r>
            <a:endParaRPr lang="en-US" altLang="ko-KR"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 </a:t>
            </a: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순서는 자동으로 오름차순 정렬</a:t>
            </a:r>
            <a:endParaRPr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8338601-C2DE-316B-CE93-7D001E5F2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145" y="1555177"/>
            <a:ext cx="3784550" cy="17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92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A3AC3-462D-28B0-5EA2-7E0469E55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D4E8741-96B6-455F-EB70-D9EF4B5B251E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756DC980-A4F7-1797-FF97-AD2C46621C37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집합</a:t>
            </a:r>
            <a:r>
              <a:rPr lang="en-US" altLang="ko-KR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(set)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64865D1A-3EBF-5021-6078-811F25934B8D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11BDDCA-3B96-2F4C-02A3-A4418AB43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06" b="25503"/>
          <a:stretch/>
        </p:blipFill>
        <p:spPr bwMode="auto">
          <a:xfrm>
            <a:off x="560146" y="2391906"/>
            <a:ext cx="6493023" cy="79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D098744-97CF-6040-AFCC-B6911E460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09;p37">
            <a:extLst>
              <a:ext uri="{FF2B5EF4-FFF2-40B4-BE49-F238E27FC236}">
                <a16:creationId xmlns:a16="http://schemas.microsoft.com/office/drawing/2014/main" id="{B2BC1886-2CB8-0730-E261-2327204BE9E5}"/>
              </a:ext>
            </a:extLst>
          </p:cNvPr>
          <p:cNvSpPr txBox="1"/>
          <p:nvPr/>
        </p:nvSpPr>
        <p:spPr>
          <a:xfrm>
            <a:off x="54255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집합 생성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6395A7-D920-9A89-F98E-61C71242A2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861" r="60001" b="25294"/>
          <a:stretch/>
        </p:blipFill>
        <p:spPr>
          <a:xfrm>
            <a:off x="643250" y="3851886"/>
            <a:ext cx="4468538" cy="170167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F046971-2B4A-3D55-641B-6BE2AC859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145" y="1555177"/>
            <a:ext cx="3784550" cy="17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54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CF1CF-ABCD-DDDC-A3EA-7850CB05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605F3BE-F7E0-E677-3A11-42A3A20BAA39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803062D1-B761-FE6B-7E37-DAAA4BCFE1B3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집합</a:t>
            </a:r>
            <a:r>
              <a:rPr lang="en-US" altLang="ko-KR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(set)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0E21D6DF-FDF5-6EFC-A5E0-3996C2DA85B3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5A734A0-6670-5C7C-177B-C4782BD23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06" b="25503"/>
          <a:stretch/>
        </p:blipFill>
        <p:spPr bwMode="auto">
          <a:xfrm>
            <a:off x="560146" y="2391906"/>
            <a:ext cx="6493023" cy="79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286F1DA-2047-29D6-C9CC-75D679778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09;p37">
            <a:extLst>
              <a:ext uri="{FF2B5EF4-FFF2-40B4-BE49-F238E27FC236}">
                <a16:creationId xmlns:a16="http://schemas.microsoft.com/office/drawing/2014/main" id="{0DFF9340-41BF-9B3A-32B0-4A9FD5E0DF96}"/>
              </a:ext>
            </a:extLst>
          </p:cNvPr>
          <p:cNvSpPr txBox="1"/>
          <p:nvPr/>
        </p:nvSpPr>
        <p:spPr>
          <a:xfrm>
            <a:off x="54255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특징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Google Shape;209;p37">
            <a:extLst>
              <a:ext uri="{FF2B5EF4-FFF2-40B4-BE49-F238E27FC236}">
                <a16:creationId xmlns:a16="http://schemas.microsoft.com/office/drawing/2014/main" id="{C9DB1ABC-8A74-BC7E-D561-AD992799950C}"/>
              </a:ext>
            </a:extLst>
          </p:cNvPr>
          <p:cNvSpPr txBox="1"/>
          <p:nvPr/>
        </p:nvSpPr>
        <p:spPr>
          <a:xfrm>
            <a:off x="560146" y="3829069"/>
            <a:ext cx="231737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순서 </a:t>
            </a:r>
            <a:r>
              <a:rPr lang="ko-KR" altLang="en-US" sz="1600" dirty="0" err="1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미존재</a:t>
            </a:r>
            <a:endParaRPr lang="en-US" altLang="ko-KR"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수정 가능</a:t>
            </a:r>
            <a:endParaRPr lang="en-US" altLang="ko-KR"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중복 불가능</a:t>
            </a:r>
            <a:endParaRPr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Google Shape;209;p37">
            <a:extLst>
              <a:ext uri="{FF2B5EF4-FFF2-40B4-BE49-F238E27FC236}">
                <a16:creationId xmlns:a16="http://schemas.microsoft.com/office/drawing/2014/main" id="{2B654E42-9DA3-7674-AB5B-12C3C5B1FC24}"/>
              </a:ext>
            </a:extLst>
          </p:cNvPr>
          <p:cNvSpPr txBox="1"/>
          <p:nvPr/>
        </p:nvSpPr>
        <p:spPr>
          <a:xfrm>
            <a:off x="2735560" y="3429000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요소 접근 방법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4" name="Google Shape;209;p37">
            <a:extLst>
              <a:ext uri="{FF2B5EF4-FFF2-40B4-BE49-F238E27FC236}">
                <a16:creationId xmlns:a16="http://schemas.microsoft.com/office/drawing/2014/main" id="{320D398A-AAB0-6D47-C6DE-D3215AC74B74}"/>
              </a:ext>
            </a:extLst>
          </p:cNvPr>
          <p:cNvSpPr txBox="1"/>
          <p:nvPr/>
        </p:nvSpPr>
        <p:spPr>
          <a:xfrm>
            <a:off x="2753156" y="3829069"/>
            <a:ext cx="23173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Index</a:t>
            </a: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</a:t>
            </a:r>
            <a:r>
              <a:rPr 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접근 불가</a:t>
            </a:r>
            <a:endParaRPr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0E71F68-8E89-C08E-80D3-E9CC5454C7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501"/>
          <a:stretch/>
        </p:blipFill>
        <p:spPr>
          <a:xfrm>
            <a:off x="5187204" y="3427695"/>
            <a:ext cx="5386384" cy="2911112"/>
          </a:xfrm>
          <a:prstGeom prst="rect">
            <a:avLst/>
          </a:prstGeom>
        </p:spPr>
      </p:pic>
      <p:sp>
        <p:nvSpPr>
          <p:cNvPr id="15" name="Google Shape;209;p37">
            <a:extLst>
              <a:ext uri="{FF2B5EF4-FFF2-40B4-BE49-F238E27FC236}">
                <a16:creationId xmlns:a16="http://schemas.microsoft.com/office/drawing/2014/main" id="{EC9AC34A-A058-B8E7-F048-A0B347195CEC}"/>
              </a:ext>
            </a:extLst>
          </p:cNvPr>
          <p:cNvSpPr txBox="1"/>
          <p:nvPr/>
        </p:nvSpPr>
        <p:spPr>
          <a:xfrm>
            <a:off x="627305" y="5309380"/>
            <a:ext cx="322660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 </a:t>
            </a: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중복 값은 삭제</a:t>
            </a:r>
            <a:endParaRPr lang="en-US" altLang="ko-KR"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 </a:t>
            </a: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순서는 자동으로 오름차순 정렬</a:t>
            </a:r>
            <a:endParaRPr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763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812B1-29E4-8B14-E9FC-2825619D4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91C5C9-A0DF-1A4C-3392-CD133E2E75BE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C7A4C2E6-38CB-E2BD-7B40-DCB8F5CF597C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집합</a:t>
            </a:r>
            <a:r>
              <a:rPr lang="en-US" altLang="ko-KR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(set)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D5D32A21-3692-A0C5-07E7-4D509A29D960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5A800C-C3C1-4892-C8F8-75CAF97B5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55"/>
          <a:stretch/>
        </p:blipFill>
        <p:spPr>
          <a:xfrm>
            <a:off x="1675129" y="1687648"/>
            <a:ext cx="8841741" cy="45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85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85" name="Google Shape;185;p37"/>
          <p:cNvSpPr/>
          <p:nvPr/>
        </p:nvSpPr>
        <p:spPr>
          <a:xfrm>
            <a:off x="6323637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86" name="Google Shape;186;p37"/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87" name="Google Shape;187;p37"/>
          <p:cNvSpPr/>
          <p:nvPr/>
        </p:nvSpPr>
        <p:spPr>
          <a:xfrm>
            <a:off x="6323635" y="5514369"/>
            <a:ext cx="516230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188" name="Google Shape;18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7423" y="2588684"/>
            <a:ext cx="4194731" cy="247978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7"/>
          <p:cNvSpPr txBox="1"/>
          <p:nvPr/>
        </p:nvSpPr>
        <p:spPr>
          <a:xfrm>
            <a:off x="542550" y="656109"/>
            <a:ext cx="17155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0" i="0" u="none" strike="noStrike" cap="none" dirty="0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조건문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3" name="Google Shape;193;p37"/>
          <p:cNvSpPr txBox="1"/>
          <p:nvPr/>
        </p:nvSpPr>
        <p:spPr>
          <a:xfrm>
            <a:off x="577272" y="1143576"/>
            <a:ext cx="14754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지난 수업 복습</a:t>
            </a:r>
            <a:endParaRPr sz="1200" b="0" i="0" u="none" strike="noStrike" cap="none" dirty="0">
              <a:solidFill>
                <a:srgbClr val="3F3F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94" name="Google Shape;194;p37"/>
          <p:cNvSpPr txBox="1"/>
          <p:nvPr/>
        </p:nvSpPr>
        <p:spPr>
          <a:xfrm>
            <a:off x="2382291" y="1740007"/>
            <a:ext cx="1837548" cy="400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If</a:t>
            </a:r>
            <a:r>
              <a:rPr lang="ko-KR" altLang="en-US" sz="20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</a:t>
            </a:r>
            <a:r>
              <a:rPr lang="en-US" altLang="ko-KR" sz="20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– </a:t>
            </a: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else </a:t>
            </a:r>
            <a:r>
              <a:rPr lang="ko-KR" altLang="en-US" sz="20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문</a:t>
            </a:r>
            <a:endParaRPr sz="1400" b="0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95" name="Google Shape;195;p37"/>
          <p:cNvSpPr txBox="1"/>
          <p:nvPr/>
        </p:nvSpPr>
        <p:spPr>
          <a:xfrm>
            <a:off x="7861501" y="1742718"/>
            <a:ext cx="2225128" cy="400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If – </a:t>
            </a:r>
            <a:r>
              <a:rPr lang="en-US" altLang="ko-KR" sz="2000" b="0" i="0" u="none" strike="noStrike" cap="non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elif</a:t>
            </a:r>
            <a:r>
              <a:rPr lang="en-US" altLang="ko-KR" sz="20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 – else </a:t>
            </a:r>
            <a:r>
              <a:rPr lang="ko-KR" altLang="en-US" sz="20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문</a:t>
            </a:r>
            <a:endParaRPr sz="2000" b="0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2" name="Google Shape;164;p35">
            <a:extLst>
              <a:ext uri="{FF2B5EF4-FFF2-40B4-BE49-F238E27FC236}">
                <a16:creationId xmlns:a16="http://schemas.microsoft.com/office/drawing/2014/main" id="{28C0A344-F8F9-7B84-0A78-9FFF0156FB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-140" b="-140"/>
          <a:stretch/>
        </p:blipFill>
        <p:spPr>
          <a:xfrm>
            <a:off x="1085162" y="2647117"/>
            <a:ext cx="4431805" cy="198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8E3FB-7F2D-ECCF-4F90-FED7C184F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261214-9154-0265-E9BE-859A7E8D8FC3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6DA1091F-D2E6-07FA-E490-90608E6540F4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딕셔너리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307928BE-440F-7824-6182-D6D03C96C5FB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F96F30C-5D61-CD4D-9026-C96758343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46" b="39272"/>
          <a:stretch/>
        </p:blipFill>
        <p:spPr bwMode="auto">
          <a:xfrm>
            <a:off x="560146" y="2269346"/>
            <a:ext cx="6493023" cy="138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071EB60-5FA0-F1E5-25DA-DB70663C3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9E0408-CFA3-0D63-B877-E9052ED681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3" t="92732" r="45602" b="4775"/>
          <a:stretch/>
        </p:blipFill>
        <p:spPr>
          <a:xfrm>
            <a:off x="911441" y="5147685"/>
            <a:ext cx="8630349" cy="2946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19E5A7-2B05-48D3-3A4C-36917FB9A3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4" t="90077" r="60182" b="7281"/>
          <a:stretch/>
        </p:blipFill>
        <p:spPr>
          <a:xfrm>
            <a:off x="911441" y="4716480"/>
            <a:ext cx="5809657" cy="294639"/>
          </a:xfrm>
          <a:prstGeom prst="rect">
            <a:avLst/>
          </a:prstGeom>
        </p:spPr>
      </p:pic>
      <p:sp>
        <p:nvSpPr>
          <p:cNvPr id="13" name="Google Shape;209;p37">
            <a:extLst>
              <a:ext uri="{FF2B5EF4-FFF2-40B4-BE49-F238E27FC236}">
                <a16:creationId xmlns:a16="http://schemas.microsoft.com/office/drawing/2014/main" id="{18BE4751-FCD4-308A-B122-8087E661DCFD}"/>
              </a:ext>
            </a:extLst>
          </p:cNvPr>
          <p:cNvSpPr txBox="1"/>
          <p:nvPr/>
        </p:nvSpPr>
        <p:spPr>
          <a:xfrm>
            <a:off x="542550" y="3836134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딕셔너리</a:t>
            </a: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형식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Google Shape;209;p37">
            <a:extLst>
              <a:ext uri="{FF2B5EF4-FFF2-40B4-BE49-F238E27FC236}">
                <a16:creationId xmlns:a16="http://schemas.microsoft.com/office/drawing/2014/main" id="{3F8CF78F-1AF6-C378-E6E5-EEE848965DD1}"/>
              </a:ext>
            </a:extLst>
          </p:cNvPr>
          <p:cNvSpPr txBox="1"/>
          <p:nvPr/>
        </p:nvSpPr>
        <p:spPr>
          <a:xfrm>
            <a:off x="560146" y="4236203"/>
            <a:ext cx="431665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중괄호 사용 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{}</a:t>
            </a:r>
          </a:p>
        </p:txBody>
      </p:sp>
      <p:sp>
        <p:nvSpPr>
          <p:cNvPr id="16" name="Google Shape;209;p37">
            <a:extLst>
              <a:ext uri="{FF2B5EF4-FFF2-40B4-BE49-F238E27FC236}">
                <a16:creationId xmlns:a16="http://schemas.microsoft.com/office/drawing/2014/main" id="{32A95A76-4440-5899-36C8-9979C501EC0A}"/>
              </a:ext>
            </a:extLst>
          </p:cNvPr>
          <p:cNvSpPr txBox="1"/>
          <p:nvPr/>
        </p:nvSpPr>
        <p:spPr>
          <a:xfrm>
            <a:off x="2337284" y="4230320"/>
            <a:ext cx="41513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* </a:t>
            </a: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집합과 동일하지만 요소 저장 방식 </a:t>
            </a:r>
            <a:r>
              <a:rPr lang="ko-KR" altLang="en-US" sz="1600" dirty="0" err="1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차이남</a:t>
            </a:r>
            <a:endParaRPr lang="en-US" altLang="ko-KR"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7167C19-3CE3-D085-D27D-AE934A6CF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395" y="1653037"/>
            <a:ext cx="4030421" cy="21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32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607F-E496-9741-FC17-D8C42CEE3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201E46C-4CF2-A138-431E-D5376FC7FD83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BED85F0E-A803-8AB3-15F5-60387800219A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딕셔너리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29D2F736-DCE6-620C-FA91-F5D3DE72F791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0F2746E-F7D3-8843-862B-E7EB1BDFB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46" b="39272"/>
          <a:stretch/>
        </p:blipFill>
        <p:spPr bwMode="auto">
          <a:xfrm>
            <a:off x="560146" y="2269346"/>
            <a:ext cx="6493023" cy="138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87CDAB1-4251-29DA-933E-F99815822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09;p37">
            <a:extLst>
              <a:ext uri="{FF2B5EF4-FFF2-40B4-BE49-F238E27FC236}">
                <a16:creationId xmlns:a16="http://schemas.microsoft.com/office/drawing/2014/main" id="{1A752AEC-F578-EE71-F785-987E6FCBDB7D}"/>
              </a:ext>
            </a:extLst>
          </p:cNvPr>
          <p:cNvSpPr txBox="1"/>
          <p:nvPr/>
        </p:nvSpPr>
        <p:spPr>
          <a:xfrm>
            <a:off x="542550" y="3766088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집합 생성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768D2F-E2AF-5B12-682D-9C1E9859D3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t="77796" r="44254" b="359"/>
          <a:stretch/>
        </p:blipFill>
        <p:spPr>
          <a:xfrm>
            <a:off x="643249" y="4188974"/>
            <a:ext cx="6227665" cy="17016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84650-0705-674B-6C12-951077CCF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395" y="1653037"/>
            <a:ext cx="4030421" cy="21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89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431FA-A11D-D9D6-78C9-A4E39ED47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9BE7B4F-F719-68E7-B1A9-1F7D9B23120F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Google Shape;229;p38">
            <a:extLst>
              <a:ext uri="{FF2B5EF4-FFF2-40B4-BE49-F238E27FC236}">
                <a16:creationId xmlns:a16="http://schemas.microsoft.com/office/drawing/2014/main" id="{0F78D8F2-3B78-1F31-2A06-A60B93117367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딕셔너리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" name="Google Shape;209;p37">
            <a:extLst>
              <a:ext uri="{FF2B5EF4-FFF2-40B4-BE49-F238E27FC236}">
                <a16:creationId xmlns:a16="http://schemas.microsoft.com/office/drawing/2014/main" id="{2E120E18-D222-8CED-7D05-770C2A559AD8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EE50F9C-9131-BD6A-EA51-14F78CA0F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46" b="39272"/>
          <a:stretch/>
        </p:blipFill>
        <p:spPr bwMode="auto">
          <a:xfrm>
            <a:off x="560146" y="2269346"/>
            <a:ext cx="6493023" cy="138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E79CA1D-9AA6-214C-8330-699366005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79"/>
          <a:stretch/>
        </p:blipFill>
        <p:spPr bwMode="auto">
          <a:xfrm>
            <a:off x="560146" y="1680047"/>
            <a:ext cx="6493023" cy="68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09;p37">
            <a:extLst>
              <a:ext uri="{FF2B5EF4-FFF2-40B4-BE49-F238E27FC236}">
                <a16:creationId xmlns:a16="http://schemas.microsoft.com/office/drawing/2014/main" id="{4C803BDE-54E6-A605-BB1A-20C153D2172B}"/>
              </a:ext>
            </a:extLst>
          </p:cNvPr>
          <p:cNvSpPr txBox="1"/>
          <p:nvPr/>
        </p:nvSpPr>
        <p:spPr>
          <a:xfrm>
            <a:off x="542550" y="3836134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특징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Google Shape;209;p37">
            <a:extLst>
              <a:ext uri="{FF2B5EF4-FFF2-40B4-BE49-F238E27FC236}">
                <a16:creationId xmlns:a16="http://schemas.microsoft.com/office/drawing/2014/main" id="{9B24FF0E-A791-2630-A64C-0E4E7643BA04}"/>
              </a:ext>
            </a:extLst>
          </p:cNvPr>
          <p:cNvSpPr txBox="1"/>
          <p:nvPr/>
        </p:nvSpPr>
        <p:spPr>
          <a:xfrm>
            <a:off x="560146" y="4236203"/>
            <a:ext cx="231737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순서 </a:t>
            </a:r>
            <a:r>
              <a:rPr lang="ko-KR" altLang="en-US" sz="1600" dirty="0" err="1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미존재</a:t>
            </a:r>
            <a:endParaRPr lang="en-US" altLang="ko-KR"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수정 가능</a:t>
            </a:r>
            <a:endParaRPr lang="en-US" altLang="ko-KR"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342900" indent="-342900">
              <a:lnSpc>
                <a:spcPct val="150000"/>
              </a:lnSpc>
              <a:buFont typeface="Arial"/>
              <a:buAutoNum type="arabicPeriod"/>
            </a:pPr>
            <a:r>
              <a:rPr lang="en-US" altLang="ko-KR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Key </a:t>
            </a: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중복 불가능</a:t>
            </a:r>
            <a:endParaRPr lang="en-US" altLang="ko-KR"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3.   Value </a:t>
            </a: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중복 가능</a:t>
            </a:r>
            <a:endParaRPr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" name="Google Shape;209;p37">
            <a:extLst>
              <a:ext uri="{FF2B5EF4-FFF2-40B4-BE49-F238E27FC236}">
                <a16:creationId xmlns:a16="http://schemas.microsoft.com/office/drawing/2014/main" id="{91AF5173-0550-08FD-49E6-7381100B2241}"/>
              </a:ext>
            </a:extLst>
          </p:cNvPr>
          <p:cNvSpPr txBox="1"/>
          <p:nvPr/>
        </p:nvSpPr>
        <p:spPr>
          <a:xfrm>
            <a:off x="2735560" y="3949788"/>
            <a:ext cx="231737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요소 접근 방법</a:t>
            </a:r>
            <a:endParaRPr lang="en-US" altLang="ko-KR" sz="20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2" name="Google Shape;209;p37">
            <a:extLst>
              <a:ext uri="{FF2B5EF4-FFF2-40B4-BE49-F238E27FC236}">
                <a16:creationId xmlns:a16="http://schemas.microsoft.com/office/drawing/2014/main" id="{96CBE43E-3422-E5D3-A1E5-B544F5B372E5}"/>
              </a:ext>
            </a:extLst>
          </p:cNvPr>
          <p:cNvSpPr txBox="1"/>
          <p:nvPr/>
        </p:nvSpPr>
        <p:spPr>
          <a:xfrm>
            <a:off x="2753156" y="4349857"/>
            <a:ext cx="23173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Key</a:t>
            </a:r>
            <a:r>
              <a:rPr lang="ko-KR" altLang="en-US" sz="16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로 접근</a:t>
            </a:r>
            <a:endParaRPr sz="1600" dirty="0">
              <a:solidFill>
                <a:srgbClr val="FF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D23D489-2E99-432F-664E-BB43E706C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151" y="3979341"/>
            <a:ext cx="7316905" cy="20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50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538B8-6742-3139-7927-8604CB53C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41C970-D160-89A9-BCEC-61352053AF6F}"/>
              </a:ext>
            </a:extLst>
          </p:cNvPr>
          <p:cNvSpPr/>
          <p:nvPr/>
        </p:nvSpPr>
        <p:spPr>
          <a:xfrm>
            <a:off x="4773478" y="3766088"/>
            <a:ext cx="351295" cy="47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CADCD8-1EE0-13CD-679A-276F38A3B0FC}"/>
              </a:ext>
            </a:extLst>
          </p:cNvPr>
          <p:cNvSpPr/>
          <p:nvPr/>
        </p:nvSpPr>
        <p:spPr>
          <a:xfrm>
            <a:off x="4773478" y="1785819"/>
            <a:ext cx="351295" cy="394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29;p38">
            <a:extLst>
              <a:ext uri="{FF2B5EF4-FFF2-40B4-BE49-F238E27FC236}">
                <a16:creationId xmlns:a16="http://schemas.microsoft.com/office/drawing/2014/main" id="{C1F184D6-26D4-0DAD-B143-EFF4D9D1EF68}"/>
              </a:ext>
            </a:extLst>
          </p:cNvPr>
          <p:cNvSpPr txBox="1"/>
          <p:nvPr/>
        </p:nvSpPr>
        <p:spPr>
          <a:xfrm>
            <a:off x="542550" y="656109"/>
            <a:ext cx="54656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ko-KR" altLang="en-US" sz="24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딕셔너리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" name="Google Shape;209;p37">
            <a:extLst>
              <a:ext uri="{FF2B5EF4-FFF2-40B4-BE49-F238E27FC236}">
                <a16:creationId xmlns:a16="http://schemas.microsoft.com/office/drawing/2014/main" id="{7315193C-52AD-AE3D-FA0D-D04102FDE1EB}"/>
              </a:ext>
            </a:extLst>
          </p:cNvPr>
          <p:cNvSpPr txBox="1"/>
          <p:nvPr/>
        </p:nvSpPr>
        <p:spPr>
          <a:xfrm>
            <a:off x="560146" y="1156277"/>
            <a:ext cx="2317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buFont typeface="Arial"/>
              <a:buNone/>
            </a:pPr>
            <a:r>
              <a:rPr lang="en-US" altLang="ko-KR" sz="1600" dirty="0" err="1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iterable</a:t>
            </a:r>
            <a:r>
              <a:rPr lang="en-US" altLang="ko-KR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자료형의 이해</a:t>
            </a:r>
            <a:endParaRPr sz="16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BFDC65-EEFE-E2FC-25E3-C22DA6D50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50" y="1569851"/>
            <a:ext cx="10561190" cy="339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59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/>
        </p:nvSpPr>
        <p:spPr>
          <a:xfrm>
            <a:off x="3447679" y="1275234"/>
            <a:ext cx="52966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오늘 배운 내용에서 질문 있나요?</a:t>
            </a:r>
            <a:endParaRPr sz="2800" b="0" i="0" u="none" strike="noStrike" cap="none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265" name="Google Shape;26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4935" y="2647950"/>
            <a:ext cx="4762130" cy="338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1FC8D1B6-475D-B298-0CC6-B9B875FE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>
            <a:extLst>
              <a:ext uri="{FF2B5EF4-FFF2-40B4-BE49-F238E27FC236}">
                <a16:creationId xmlns:a16="http://schemas.microsoft.com/office/drawing/2014/main" id="{6D48B11C-ADFC-7171-5A75-860E3058F84A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85" name="Google Shape;185;p37">
            <a:extLst>
              <a:ext uri="{FF2B5EF4-FFF2-40B4-BE49-F238E27FC236}">
                <a16:creationId xmlns:a16="http://schemas.microsoft.com/office/drawing/2014/main" id="{AD4053C0-3067-AC10-3CF8-F7F3C2E37755}"/>
              </a:ext>
            </a:extLst>
          </p:cNvPr>
          <p:cNvSpPr/>
          <p:nvPr/>
        </p:nvSpPr>
        <p:spPr>
          <a:xfrm>
            <a:off x="6323637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86" name="Google Shape;186;p37">
            <a:extLst>
              <a:ext uri="{FF2B5EF4-FFF2-40B4-BE49-F238E27FC236}">
                <a16:creationId xmlns:a16="http://schemas.microsoft.com/office/drawing/2014/main" id="{604BA37F-C26E-759A-8E1B-312C6F4150DF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87" name="Google Shape;187;p37">
            <a:extLst>
              <a:ext uri="{FF2B5EF4-FFF2-40B4-BE49-F238E27FC236}">
                <a16:creationId xmlns:a16="http://schemas.microsoft.com/office/drawing/2014/main" id="{ABEE1BDA-B42A-6ABC-449F-075C32AB864B}"/>
              </a:ext>
            </a:extLst>
          </p:cNvPr>
          <p:cNvSpPr/>
          <p:nvPr/>
        </p:nvSpPr>
        <p:spPr>
          <a:xfrm>
            <a:off x="6323635" y="5514369"/>
            <a:ext cx="516230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92" name="Google Shape;192;p37">
            <a:extLst>
              <a:ext uri="{FF2B5EF4-FFF2-40B4-BE49-F238E27FC236}">
                <a16:creationId xmlns:a16="http://schemas.microsoft.com/office/drawing/2014/main" id="{AC193FCA-EC25-FC28-A9C0-060B37DDC8FC}"/>
              </a:ext>
            </a:extLst>
          </p:cNvPr>
          <p:cNvSpPr txBox="1"/>
          <p:nvPr/>
        </p:nvSpPr>
        <p:spPr>
          <a:xfrm>
            <a:off x="542550" y="656109"/>
            <a:ext cx="17155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0" i="0" u="none" strike="noStrike" cap="none" dirty="0" err="1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반복문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3" name="Google Shape;193;p37">
            <a:extLst>
              <a:ext uri="{FF2B5EF4-FFF2-40B4-BE49-F238E27FC236}">
                <a16:creationId xmlns:a16="http://schemas.microsoft.com/office/drawing/2014/main" id="{055AA580-84E6-6BAF-7027-EF5D47B43467}"/>
              </a:ext>
            </a:extLst>
          </p:cNvPr>
          <p:cNvSpPr txBox="1"/>
          <p:nvPr/>
        </p:nvSpPr>
        <p:spPr>
          <a:xfrm>
            <a:off x="577272" y="1143576"/>
            <a:ext cx="14754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지난 수업 복습</a:t>
            </a:r>
            <a:endParaRPr sz="1200" b="0" i="0" u="none" strike="noStrike" cap="none" dirty="0">
              <a:solidFill>
                <a:srgbClr val="3F3F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94" name="Google Shape;194;p37">
            <a:extLst>
              <a:ext uri="{FF2B5EF4-FFF2-40B4-BE49-F238E27FC236}">
                <a16:creationId xmlns:a16="http://schemas.microsoft.com/office/drawing/2014/main" id="{A58E75BD-0B5B-3CD1-3242-F3E9F3EF7282}"/>
              </a:ext>
            </a:extLst>
          </p:cNvPr>
          <p:cNvSpPr txBox="1"/>
          <p:nvPr/>
        </p:nvSpPr>
        <p:spPr>
          <a:xfrm>
            <a:off x="2382291" y="1740007"/>
            <a:ext cx="1837548" cy="400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for loop</a:t>
            </a:r>
            <a:endParaRPr sz="1400" b="0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95" name="Google Shape;195;p37">
            <a:extLst>
              <a:ext uri="{FF2B5EF4-FFF2-40B4-BE49-F238E27FC236}">
                <a16:creationId xmlns:a16="http://schemas.microsoft.com/office/drawing/2014/main" id="{12C32076-7416-91ED-D85F-0C711130307A}"/>
              </a:ext>
            </a:extLst>
          </p:cNvPr>
          <p:cNvSpPr txBox="1"/>
          <p:nvPr/>
        </p:nvSpPr>
        <p:spPr>
          <a:xfrm>
            <a:off x="7861501" y="1742718"/>
            <a:ext cx="2225128" cy="400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w</a:t>
            </a:r>
            <a:r>
              <a:rPr lang="en-US" altLang="ko-KR" sz="20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hile loop</a:t>
            </a:r>
            <a:endParaRPr sz="2000" b="0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7951A7F1-40FE-284F-7350-3525C1344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14" y="2089530"/>
            <a:ext cx="4795181" cy="3262886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887C0EA-6963-5186-10C6-944BE5297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95" y="2183950"/>
            <a:ext cx="5070339" cy="327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0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4B54AE28-036B-6AFE-4902-36DD6183F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>
            <a:extLst>
              <a:ext uri="{FF2B5EF4-FFF2-40B4-BE49-F238E27FC236}">
                <a16:creationId xmlns:a16="http://schemas.microsoft.com/office/drawing/2014/main" id="{1941CFD2-B622-CEBA-DC5B-6266B717483B}"/>
              </a:ext>
            </a:extLst>
          </p:cNvPr>
          <p:cNvSpPr/>
          <p:nvPr/>
        </p:nvSpPr>
        <p:spPr>
          <a:xfrm>
            <a:off x="706056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85" name="Google Shape;185;p37">
            <a:extLst>
              <a:ext uri="{FF2B5EF4-FFF2-40B4-BE49-F238E27FC236}">
                <a16:creationId xmlns:a16="http://schemas.microsoft.com/office/drawing/2014/main" id="{84086A0C-B3B5-8909-2B75-3A4C3E961035}"/>
              </a:ext>
            </a:extLst>
          </p:cNvPr>
          <p:cNvSpPr/>
          <p:nvPr/>
        </p:nvSpPr>
        <p:spPr>
          <a:xfrm>
            <a:off x="6323637" y="1927576"/>
            <a:ext cx="5162309" cy="4165249"/>
          </a:xfrm>
          <a:prstGeom prst="roundRect">
            <a:avLst>
              <a:gd name="adj" fmla="val 2781"/>
            </a:avLst>
          </a:prstGeom>
          <a:noFill/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86" name="Google Shape;186;p37">
            <a:extLst>
              <a:ext uri="{FF2B5EF4-FFF2-40B4-BE49-F238E27FC236}">
                <a16:creationId xmlns:a16="http://schemas.microsoft.com/office/drawing/2014/main" id="{2EAF8230-3AF4-F477-3CF1-B214E1F86945}"/>
              </a:ext>
            </a:extLst>
          </p:cNvPr>
          <p:cNvSpPr/>
          <p:nvPr/>
        </p:nvSpPr>
        <p:spPr>
          <a:xfrm>
            <a:off x="706053" y="5514369"/>
            <a:ext cx="516230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87" name="Google Shape;187;p37">
            <a:extLst>
              <a:ext uri="{FF2B5EF4-FFF2-40B4-BE49-F238E27FC236}">
                <a16:creationId xmlns:a16="http://schemas.microsoft.com/office/drawing/2014/main" id="{169863FF-5FEE-80CB-D26F-A6B502F4FB5B}"/>
              </a:ext>
            </a:extLst>
          </p:cNvPr>
          <p:cNvSpPr/>
          <p:nvPr/>
        </p:nvSpPr>
        <p:spPr>
          <a:xfrm>
            <a:off x="6323635" y="5514369"/>
            <a:ext cx="5162309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92" name="Google Shape;192;p37">
            <a:extLst>
              <a:ext uri="{FF2B5EF4-FFF2-40B4-BE49-F238E27FC236}">
                <a16:creationId xmlns:a16="http://schemas.microsoft.com/office/drawing/2014/main" id="{9C56E445-9F14-B3E7-53A7-E9076AC72094}"/>
              </a:ext>
            </a:extLst>
          </p:cNvPr>
          <p:cNvSpPr txBox="1"/>
          <p:nvPr/>
        </p:nvSpPr>
        <p:spPr>
          <a:xfrm>
            <a:off x="542550" y="656109"/>
            <a:ext cx="17155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0" i="0" u="none" strike="noStrike" cap="none" dirty="0" err="1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반복문</a:t>
            </a:r>
            <a:endParaRPr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3" name="Google Shape;193;p37">
            <a:extLst>
              <a:ext uri="{FF2B5EF4-FFF2-40B4-BE49-F238E27FC236}">
                <a16:creationId xmlns:a16="http://schemas.microsoft.com/office/drawing/2014/main" id="{E06BB66E-2C5D-4B17-56CF-B536D4C76FD1}"/>
              </a:ext>
            </a:extLst>
          </p:cNvPr>
          <p:cNvSpPr txBox="1"/>
          <p:nvPr/>
        </p:nvSpPr>
        <p:spPr>
          <a:xfrm>
            <a:off x="577272" y="1143576"/>
            <a:ext cx="14754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0" i="0" u="none" strike="noStrike" cap="none" dirty="0">
                <a:solidFill>
                  <a:srgbClr val="3F3F3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지난 수업 복습</a:t>
            </a:r>
            <a:endParaRPr sz="1200" b="0" i="0" u="none" strike="noStrike" cap="none" dirty="0">
              <a:solidFill>
                <a:srgbClr val="3F3F3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94" name="Google Shape;194;p37">
            <a:extLst>
              <a:ext uri="{FF2B5EF4-FFF2-40B4-BE49-F238E27FC236}">
                <a16:creationId xmlns:a16="http://schemas.microsoft.com/office/drawing/2014/main" id="{502183A5-BAB3-DB0B-F51B-3B5DC7B701B1}"/>
              </a:ext>
            </a:extLst>
          </p:cNvPr>
          <p:cNvSpPr txBox="1"/>
          <p:nvPr/>
        </p:nvSpPr>
        <p:spPr>
          <a:xfrm>
            <a:off x="2382291" y="1740007"/>
            <a:ext cx="1837548" cy="400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for loop</a:t>
            </a:r>
            <a:endParaRPr sz="1400" b="0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sp>
        <p:nvSpPr>
          <p:cNvPr id="195" name="Google Shape;195;p37">
            <a:extLst>
              <a:ext uri="{FF2B5EF4-FFF2-40B4-BE49-F238E27FC236}">
                <a16:creationId xmlns:a16="http://schemas.microsoft.com/office/drawing/2014/main" id="{1F14288A-B135-C416-5CC8-75D579588149}"/>
              </a:ext>
            </a:extLst>
          </p:cNvPr>
          <p:cNvSpPr txBox="1"/>
          <p:nvPr/>
        </p:nvSpPr>
        <p:spPr>
          <a:xfrm>
            <a:off x="7861501" y="1742718"/>
            <a:ext cx="2225128" cy="4000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w</a:t>
            </a:r>
            <a:r>
              <a:rPr lang="en-US" altLang="ko-KR" sz="2000" b="0" i="0" u="none" strike="noStrike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Arial"/>
              </a:rPr>
              <a:t>hile loop</a:t>
            </a:r>
            <a:endParaRPr sz="2000" b="0" i="0" u="none" strike="noStrike" cap="none" dirty="0">
              <a:solidFill>
                <a:schemeClr val="accent1">
                  <a:lumMod val="60000"/>
                  <a:lumOff val="4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FA873DA-B15F-BD8B-F3CD-6EDD0504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131"/>
          <a:stretch/>
        </p:blipFill>
        <p:spPr>
          <a:xfrm>
            <a:off x="934893" y="2202679"/>
            <a:ext cx="4688308" cy="30268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9FF742-8377-8ABE-6D54-C0BF1FADFD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327"/>
          <a:stretch/>
        </p:blipFill>
        <p:spPr>
          <a:xfrm>
            <a:off x="6551272" y="2177357"/>
            <a:ext cx="4705836" cy="308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3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929" y="1847248"/>
            <a:ext cx="9080141" cy="501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2"/>
          <p:cNvSpPr txBox="1"/>
          <p:nvPr/>
        </p:nvSpPr>
        <p:spPr>
          <a:xfrm>
            <a:off x="4851044" y="3429000"/>
            <a:ext cx="438826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sz="2000" u="none" strike="noStrike" cap="none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sym typeface="Arial"/>
              </a:rPr>
              <a:t>함수</a:t>
            </a:r>
            <a:endParaRPr lang="en-US" altLang="ko-KR" sz="2000" u="none" strike="noStrike" cap="none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sym typeface="Arial"/>
              </a:rPr>
              <a:t>정리</a:t>
            </a:r>
            <a:endParaRPr sz="2000" u="none" strike="noStrike" cap="none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sym typeface="Arial"/>
            </a:endParaRPr>
          </a:p>
          <a:p>
            <a:pPr marL="4572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ko-KR" altLang="en-US" sz="20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실습</a:t>
            </a:r>
            <a:endParaRPr sz="2000" u="none" strike="noStrike" cap="none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sym typeface="Arial"/>
            </a:endParaRPr>
          </a:p>
        </p:txBody>
      </p:sp>
      <p:sp>
        <p:nvSpPr>
          <p:cNvPr id="110" name="Google Shape;110;p32"/>
          <p:cNvSpPr/>
          <p:nvPr/>
        </p:nvSpPr>
        <p:spPr>
          <a:xfrm>
            <a:off x="4641448" y="3062177"/>
            <a:ext cx="5268096" cy="2243469"/>
          </a:xfrm>
          <a:prstGeom prst="rect">
            <a:avLst/>
          </a:prstGeom>
          <a:noFill/>
          <a:ln w="381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고딕16" panose="02020600000000000000" pitchFamily="18" charset="-127"/>
              <a:ea typeface="a고딕16" panose="02020600000000000000" pitchFamily="18" charset="-127"/>
              <a:sym typeface="Arial"/>
            </a:endParaRPr>
          </a:p>
        </p:txBody>
      </p:sp>
      <p:sp>
        <p:nvSpPr>
          <p:cNvPr id="111" name="Google Shape;111;p32"/>
          <p:cNvSpPr txBox="1"/>
          <p:nvPr/>
        </p:nvSpPr>
        <p:spPr>
          <a:xfrm>
            <a:off x="542549" y="716903"/>
            <a:ext cx="18816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u="none" strike="noStrike" cap="none" dirty="0">
                <a:solidFill>
                  <a:srgbClr val="3F3F3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학습 목표</a:t>
            </a:r>
            <a:endParaRPr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2" name="Google Shape;112;p32"/>
          <p:cNvSpPr txBox="1"/>
          <p:nvPr/>
        </p:nvSpPr>
        <p:spPr>
          <a:xfrm>
            <a:off x="577272" y="1143576"/>
            <a:ext cx="166616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none" strike="noStrike" cap="none" dirty="0" err="1">
                <a:solidFill>
                  <a:srgbClr val="3F3F3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Learning</a:t>
            </a:r>
            <a:r>
              <a:rPr lang="ko-KR" sz="1200" u="none" strike="noStrike" cap="none" dirty="0">
                <a:solidFill>
                  <a:srgbClr val="3F3F3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 </a:t>
            </a:r>
            <a:r>
              <a:rPr lang="ko-KR" sz="1200" u="none" strike="noStrike" cap="none" dirty="0" err="1">
                <a:solidFill>
                  <a:srgbClr val="3F3F3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Objectives</a:t>
            </a:r>
            <a:endParaRPr sz="1200" u="none" strike="noStrike" cap="none" dirty="0">
              <a:solidFill>
                <a:srgbClr val="3F3F3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2" name="Google Shape;108;p32">
            <a:extLst>
              <a:ext uri="{FF2B5EF4-FFF2-40B4-BE49-F238E27FC236}">
                <a16:creationId xmlns:a16="http://schemas.microsoft.com/office/drawing/2014/main" id="{D327AA6A-2DBE-EF67-BEAC-1AFDDAD21F2C}"/>
              </a:ext>
            </a:extLst>
          </p:cNvPr>
          <p:cNvSpPr txBox="1"/>
          <p:nvPr/>
        </p:nvSpPr>
        <p:spPr>
          <a:xfrm>
            <a:off x="3683533" y="2202570"/>
            <a:ext cx="4824932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u="none" strike="noStrike" cap="none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sym typeface="Arial"/>
              </a:rPr>
              <a:t>오늘은</a:t>
            </a:r>
            <a:r>
              <a:rPr lang="en-US" altLang="ko-KR" sz="2200" u="none" strike="noStrike" cap="none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sym typeface="Arial"/>
              </a:rPr>
              <a:t> </a:t>
            </a:r>
            <a:r>
              <a:rPr lang="ko-KR" altLang="en-US" sz="2200" u="none" strike="noStrike" cap="none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sym typeface="Arial"/>
              </a:rPr>
              <a:t>함수에 대해 배워봅시다</a:t>
            </a:r>
            <a:r>
              <a:rPr lang="en-US" altLang="ko-KR" sz="2200" u="none" strike="noStrike" cap="none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sym typeface="Arial"/>
              </a:rPr>
              <a:t>!</a:t>
            </a:r>
            <a:endParaRPr sz="2200" u="none" strike="noStrike" cap="none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 txBox="1"/>
          <p:nvPr/>
        </p:nvSpPr>
        <p:spPr>
          <a:xfrm>
            <a:off x="4908981" y="3271546"/>
            <a:ext cx="240260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1.</a:t>
            </a:r>
            <a:r>
              <a:rPr lang="ko-KR" altLang="en-US" sz="540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 </a:t>
            </a:r>
            <a:r>
              <a:rPr lang="ko-KR" sz="5400" u="none" strike="noStrike" cap="none" dirty="0">
                <a:latin typeface="S-Core Dream 5 Medium" panose="020B0503030302020204" pitchFamily="34" charset="-127"/>
                <a:ea typeface="S-Core Dream 5 Medium" panose="020B0503030302020204" pitchFamily="34" charset="-127"/>
                <a:sym typeface="Arial"/>
              </a:rPr>
              <a:t>함수</a:t>
            </a:r>
            <a:endParaRPr sz="5400" u="none" strike="noStrike" cap="none" dirty="0">
              <a:latin typeface="S-Core Dream 5 Medium" panose="020B0503030302020204" pitchFamily="34" charset="-127"/>
              <a:ea typeface="S-Core Dream 5 Medium" panose="020B0503030302020204" pitchFamily="34" charset="-127"/>
              <a:sym typeface="Arial"/>
            </a:endParaRPr>
          </a:p>
        </p:txBody>
      </p:sp>
      <p:sp>
        <p:nvSpPr>
          <p:cNvPr id="95" name="Google Shape;95;p31"/>
          <p:cNvSpPr/>
          <p:nvPr/>
        </p:nvSpPr>
        <p:spPr>
          <a:xfrm>
            <a:off x="0" y="0"/>
            <a:ext cx="132298" cy="6858000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1"/>
          <p:cNvSpPr/>
          <p:nvPr/>
        </p:nvSpPr>
        <p:spPr>
          <a:xfrm>
            <a:off x="12088273" y="0"/>
            <a:ext cx="132303" cy="6858000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1"/>
          <p:cNvSpPr/>
          <p:nvPr/>
        </p:nvSpPr>
        <p:spPr>
          <a:xfrm rot="5400000">
            <a:off x="6031704" y="-6045992"/>
            <a:ext cx="128589" cy="12192001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1"/>
          <p:cNvSpPr/>
          <p:nvPr/>
        </p:nvSpPr>
        <p:spPr>
          <a:xfrm rot="5400000">
            <a:off x="6031707" y="711994"/>
            <a:ext cx="128588" cy="12192002"/>
          </a:xfrm>
          <a:prstGeom prst="rect">
            <a:avLst/>
          </a:prstGeom>
          <a:solidFill>
            <a:srgbClr val="8FAA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2198" y="429248"/>
            <a:ext cx="1747260" cy="29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112" y="401055"/>
            <a:ext cx="353830" cy="353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916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 txBox="1"/>
          <p:nvPr/>
        </p:nvSpPr>
        <p:spPr>
          <a:xfrm>
            <a:off x="542549" y="533596"/>
            <a:ext cx="2711013" cy="46162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u="none" strike="noStrike" cap="none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sym typeface="Arial"/>
              </a:rPr>
              <a:t>함수, 네가 궁금해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18" name="Google Shape;118;p33"/>
          <p:cNvSpPr txBox="1"/>
          <p:nvPr/>
        </p:nvSpPr>
        <p:spPr>
          <a:xfrm>
            <a:off x="577272" y="1143576"/>
            <a:ext cx="1014461" cy="3385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>
                <a:solidFill>
                  <a:srgbClr val="3F3F3F"/>
                </a:solidFill>
                <a:latin typeface="a고딕16" panose="02020600000000000000" pitchFamily="18" charset="-127"/>
                <a:ea typeface="a고딕16" panose="02020600000000000000" pitchFamily="18" charset="-127"/>
              </a:defRPr>
            </a:lvl1pPr>
          </a:lstStyle>
          <a:p>
            <a:r>
              <a:rPr lang="ko-KR" altLang="en-US" sz="16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함수란</a:t>
            </a:r>
            <a:r>
              <a:rPr lang="en-US" altLang="ko-KR" sz="16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  <a:endParaRPr sz="1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19" name="Google Shape;119;p33"/>
          <p:cNvGrpSpPr/>
          <p:nvPr/>
        </p:nvGrpSpPr>
        <p:grpSpPr>
          <a:xfrm>
            <a:off x="690880" y="1764142"/>
            <a:ext cx="10909480" cy="4329450"/>
            <a:chOff x="796084" y="1923541"/>
            <a:chExt cx="2847372" cy="1881649"/>
          </a:xfrm>
        </p:grpSpPr>
        <p:sp>
          <p:nvSpPr>
            <p:cNvPr id="120" name="Google Shape;120;p33"/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endParaRPr>
            </a:p>
          </p:txBody>
        </p:sp>
        <p:grpSp>
          <p:nvGrpSpPr>
            <p:cNvPr id="121" name="Google Shape;121;p33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122" name="Google Shape;122;p33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u="none" strike="noStrike" cap="none">
                  <a:solidFill>
                    <a:schemeClr val="lt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33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u="none" strike="noStrike" cap="none">
                  <a:solidFill>
                    <a:schemeClr val="lt1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4" name="Google Shape;124;p33"/>
          <p:cNvGrpSpPr/>
          <p:nvPr/>
        </p:nvGrpSpPr>
        <p:grpSpPr>
          <a:xfrm>
            <a:off x="848954" y="1855484"/>
            <a:ext cx="471176" cy="123587"/>
            <a:chOff x="3063240" y="2103120"/>
            <a:chExt cx="464820" cy="121920"/>
          </a:xfrm>
        </p:grpSpPr>
        <p:sp>
          <p:nvSpPr>
            <p:cNvPr id="125" name="Google Shape;125;p33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126" name="Google Shape;126;p33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endParaRPr>
            </a:p>
          </p:txBody>
        </p:sp>
        <p:sp>
          <p:nvSpPr>
            <p:cNvPr id="127" name="Google Shape;127;p33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u="none" strike="noStrike" cap="none">
                <a:solidFill>
                  <a:schemeClr val="lt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endParaRPr>
            </a:p>
          </p:txBody>
        </p:sp>
      </p:grpSp>
      <p:sp>
        <p:nvSpPr>
          <p:cNvPr id="128" name="Google Shape;128;p33"/>
          <p:cNvSpPr txBox="1"/>
          <p:nvPr/>
        </p:nvSpPr>
        <p:spPr>
          <a:xfrm flipH="1">
            <a:off x="1057447" y="5379654"/>
            <a:ext cx="10176345" cy="40006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>
                <a:solidFill>
                  <a:srgbClr val="3F3F3F"/>
                </a:solidFill>
                <a:latin typeface="a고딕16" panose="02020600000000000000" pitchFamily="18" charset="-127"/>
                <a:ea typeface="a고딕16" panose="02020600000000000000" pitchFamily="18" charset="-127"/>
              </a:defRPr>
            </a:lvl1pPr>
          </a:lstStyle>
          <a:p>
            <a:pPr algn="ctr"/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 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: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 </a:t>
            </a:r>
            <a:r>
              <a:rPr lang="ko-KR" altLang="en-US" sz="20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입력값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20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input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통해 </a:t>
            </a:r>
            <a:r>
              <a:rPr lang="ko-KR" altLang="en-US" sz="2000" dirty="0">
                <a:solidFill>
                  <a:srgbClr val="FF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특정 작업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수행한 후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그 결과물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(</a:t>
            </a:r>
            <a:r>
              <a:rPr lang="en-US" altLang="ko-KR" sz="20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output</a:t>
            </a:r>
            <a:r>
              <a:rPr lang="en-US" altLang="ko-KR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)</a:t>
            </a:r>
            <a:r>
              <a:rPr lang="ko-KR" altLang="en-US" sz="20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 내어 놓는 동작</a:t>
            </a:r>
            <a:endParaRPr sz="20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30" name="Google Shape;13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7445" y="2553813"/>
            <a:ext cx="6017110" cy="2456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/>
        </p:nvSpPr>
        <p:spPr>
          <a:xfrm>
            <a:off x="542550" y="656109"/>
            <a:ext cx="7304278" cy="46162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>
                <a:solidFill>
                  <a:srgbClr val="3F3F3F"/>
                </a:solidFill>
                <a:latin typeface="a고딕16" panose="02020600000000000000" pitchFamily="18" charset="-127"/>
                <a:ea typeface="a고딕16" panose="02020600000000000000" pitchFamily="18" charset="-127"/>
              </a:defRPr>
            </a:lvl1pPr>
          </a:lstStyle>
          <a:p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함수를 사용하는 이유는  무엇일까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7" name="Google Shape;137;p34"/>
          <p:cNvSpPr/>
          <p:nvPr/>
        </p:nvSpPr>
        <p:spPr>
          <a:xfrm>
            <a:off x="600075" y="1733550"/>
            <a:ext cx="10991850" cy="4086225"/>
          </a:xfrm>
          <a:prstGeom prst="roundRect">
            <a:avLst>
              <a:gd name="adj" fmla="val 1385"/>
            </a:avLst>
          </a:prstGeom>
          <a:noFill/>
          <a:ln w="76200" cap="flat" cmpd="sng">
            <a:solidFill>
              <a:srgbClr val="8FAA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3110695"/>
            <a:ext cx="1979271" cy="33248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8158ED21-AC2C-014C-195F-0568EA2703A4}"/>
              </a:ext>
            </a:extLst>
          </p:cNvPr>
          <p:cNvGrpSpPr/>
          <p:nvPr/>
        </p:nvGrpSpPr>
        <p:grpSpPr>
          <a:xfrm>
            <a:off x="841337" y="1871765"/>
            <a:ext cx="7413664" cy="1195487"/>
            <a:chOff x="841336" y="1871765"/>
            <a:chExt cx="8050317" cy="1298150"/>
          </a:xfrm>
        </p:grpSpPr>
        <p:sp>
          <p:nvSpPr>
            <p:cNvPr id="139" name="Google Shape;139;p34"/>
            <p:cNvSpPr txBox="1"/>
            <p:nvPr/>
          </p:nvSpPr>
          <p:spPr>
            <a:xfrm>
              <a:off x="841336" y="1871765"/>
              <a:ext cx="3554178" cy="5012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u="none" strike="noStrike" cap="none" dirty="0">
                  <a:solidFill>
                    <a:srgbClr val="8FAADC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sym typeface="Arial"/>
                </a:rPr>
                <a:t>함수는 간편해요 </a:t>
              </a:r>
              <a:endParaRPr sz="1050" dirty="0">
                <a:solidFill>
                  <a:srgbClr val="8FAADC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pic>
          <p:nvPicPr>
            <p:cNvPr id="141" name="Google Shape;141;p34"/>
            <p:cNvPicPr preferRelativeResize="0"/>
            <p:nvPr/>
          </p:nvPicPr>
          <p:blipFill rotWithShape="1">
            <a:blip r:embed="rId4">
              <a:alphaModFix/>
            </a:blip>
            <a:srcRect l="1645"/>
            <a:stretch/>
          </p:blipFill>
          <p:spPr>
            <a:xfrm>
              <a:off x="935703" y="2397785"/>
              <a:ext cx="7955950" cy="7721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42" name="Google Shape;142;p34"/>
          <p:cNvSpPr txBox="1"/>
          <p:nvPr/>
        </p:nvSpPr>
        <p:spPr>
          <a:xfrm flipH="1">
            <a:off x="841336" y="3318712"/>
            <a:ext cx="657862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똑같은 코드를 반복적으로 작성하면</a:t>
            </a:r>
            <a:r>
              <a:rPr lang="en-US" altLang="ko-KR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endParaRPr sz="18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코드가 길어질 때 가독성이 나빠지며</a:t>
            </a:r>
            <a:r>
              <a:rPr lang="en-US" altLang="ko-KR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r>
              <a:rPr lang="ko-KR" altLang="en-US" sz="18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매번 입력해야 하기 때문에 작업 효율성이 떨어져요</a:t>
            </a:r>
            <a:endParaRPr sz="18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43" name="Google Shape;14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5703" y="4261485"/>
            <a:ext cx="6484262" cy="1192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118;p33">
            <a:extLst>
              <a:ext uri="{FF2B5EF4-FFF2-40B4-BE49-F238E27FC236}">
                <a16:creationId xmlns:a16="http://schemas.microsoft.com/office/drawing/2014/main" id="{74CD774E-1C6B-0B8D-60A3-9A255B7A6BC3}"/>
              </a:ext>
            </a:extLst>
          </p:cNvPr>
          <p:cNvSpPr txBox="1"/>
          <p:nvPr/>
        </p:nvSpPr>
        <p:spPr>
          <a:xfrm>
            <a:off x="577272" y="1143576"/>
            <a:ext cx="1014461" cy="3385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>
                <a:solidFill>
                  <a:srgbClr val="3F3F3F"/>
                </a:solidFill>
                <a:latin typeface="a고딕16" panose="02020600000000000000" pitchFamily="18" charset="-127"/>
                <a:ea typeface="a고딕16" panose="02020600000000000000" pitchFamily="18" charset="-127"/>
              </a:defRPr>
            </a:lvl1pPr>
          </a:lstStyle>
          <a:p>
            <a:r>
              <a:rPr lang="ko-KR" altLang="en-US" sz="16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함수란</a:t>
            </a:r>
            <a:r>
              <a:rPr lang="en-US" altLang="ko-KR" sz="16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  <a:endParaRPr sz="1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13416</TotalTime>
  <Words>754</Words>
  <Application>Microsoft Office PowerPoint</Application>
  <PresentationFormat>와이드스크린</PresentationFormat>
  <Paragraphs>231</Paragraphs>
  <Slides>34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S-Core Dream 4 Regular</vt:lpstr>
      <vt:lpstr>나눔스퀘어_ac Bold</vt:lpstr>
      <vt:lpstr>Arial</vt:lpstr>
      <vt:lpstr>맑은 고딕</vt:lpstr>
      <vt:lpstr>맑은 고딕</vt:lpstr>
      <vt:lpstr>에스코어 드림 5 Medium</vt:lpstr>
      <vt:lpstr>a고딕16</vt:lpstr>
      <vt:lpstr>S-Core Dream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명진</dc:creator>
  <cp:lastModifiedBy>배 민우</cp:lastModifiedBy>
  <cp:revision>226</cp:revision>
  <dcterms:created xsi:type="dcterms:W3CDTF">2022-01-31T20:16:23Z</dcterms:created>
  <dcterms:modified xsi:type="dcterms:W3CDTF">2025-05-28T13:58:30Z</dcterms:modified>
</cp:coreProperties>
</file>